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</p:sldMasterIdLst>
  <p:notesMasterIdLst>
    <p:notesMasterId r:id="rId14"/>
  </p:notesMasterIdLst>
  <p:handoutMasterIdLst>
    <p:handoutMasterId r:id="rId15"/>
  </p:handoutMasterIdLst>
  <p:sldIdLst>
    <p:sldId id="391" r:id="rId7"/>
    <p:sldId id="400" r:id="rId8"/>
    <p:sldId id="401" r:id="rId9"/>
    <p:sldId id="319" r:id="rId10"/>
    <p:sldId id="382" r:id="rId11"/>
    <p:sldId id="386" r:id="rId12"/>
    <p:sldId id="31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8CC8"/>
    <a:srgbClr val="B8292F"/>
    <a:srgbClr val="008A43"/>
    <a:srgbClr val="D3C400"/>
    <a:srgbClr val="781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62" autoAdjust="0"/>
    <p:restoredTop sz="85248" autoAdjust="0"/>
  </p:normalViewPr>
  <p:slideViewPr>
    <p:cSldViewPr snapToGrid="0">
      <p:cViewPr varScale="1">
        <p:scale>
          <a:sx n="59" d="100"/>
          <a:sy n="59" d="100"/>
        </p:scale>
        <p:origin x="44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1EC72-1DF0-456C-9170-BDC66890C51A}" type="datetimeFigureOut">
              <a:rPr lang="fr-CH" sz="1000" smtClean="0">
                <a:latin typeface="Arial" panose="020B0604020202020204" pitchFamily="34" charset="0"/>
                <a:cs typeface="Arial" panose="020B0604020202020204" pitchFamily="34" charset="0"/>
              </a:rPr>
              <a:t>20.02.2023</a:t>
            </a:fld>
            <a:endParaRPr lang="fr-CH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7E290-AD67-492D-A113-FB3EF2AAB345}" type="slidenum">
              <a:rPr lang="fr-CH" sz="1000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fr-CH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73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de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8C6CDC7C-05A7-40CF-ACE4-2377F2A377C3}" type="datetimeFigureOut">
              <a:rPr lang="de-CH" smtClean="0"/>
              <a:pPr/>
              <a:t>20.02.2023</a:t>
            </a:fld>
            <a:endParaRPr lang="de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de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B3C81C78-FBEB-44CC-B3AE-BB41A9D8ABF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66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81C78-FBEB-44CC-B3AE-BB41A9D8ABFE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124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Um Eure Projekte zum Fliegen zu bringen, dafür sind wir da. </a:t>
            </a:r>
          </a:p>
          <a:p>
            <a:r>
              <a:rPr lang="de-CH" dirty="0"/>
              <a:t>Einige von Euch brauchen ev. Finanzierung für PhD-Projekt, andere möchten einen Teil des Doktorats im Ausland verbringen, andere brauchen Unterstützung für die Publikation ihrer Doktorarbeit. Wir unterstützen Euch dabei.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81C78-FBEB-44CC-B3AE-BB41A9D8ABFE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764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09D5C-6610-4FE2-A08F-25A6866E9208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9846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09D5C-6610-4FE2-A08F-25A6866E9208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86701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5461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81C78-FBEB-44CC-B3AE-BB41A9D8ABFE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7804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09D5C-6610-4FE2-A08F-25A6866E9208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68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/>
          <p:cNvSpPr>
            <a:spLocks noGrp="1"/>
          </p:cNvSpPr>
          <p:nvPr>
            <p:ph type="pic" sz="quarter" idx="11"/>
          </p:nvPr>
        </p:nvSpPr>
        <p:spPr>
          <a:xfrm>
            <a:off x="1800224" y="0"/>
            <a:ext cx="10396800" cy="360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CH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00000" y="4107600"/>
            <a:ext cx="9144000" cy="424800"/>
          </a:xfrm>
        </p:spPr>
        <p:txBody>
          <a:bodyPr anchor="t" anchorCtr="0"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00000" y="4553666"/>
            <a:ext cx="9144000" cy="51806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de-CH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5422900"/>
            <a:ext cx="9020175" cy="339725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First name and last name</a:t>
            </a:r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0"/>
            <a:ext cx="1080000" cy="180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460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de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01337" y="6437313"/>
            <a:ext cx="873023" cy="399600"/>
          </a:xfrm>
          <a:prstGeom prst="rect">
            <a:avLst/>
          </a:prstGeom>
        </p:spPr>
        <p:txBody>
          <a:bodyPr/>
          <a:lstStyle/>
          <a:p>
            <a:fld id="{45C34EE2-5C30-48FF-B3DA-7253899FEDA1}" type="datetime1">
              <a:rPr lang="de-CH" smtClean="0"/>
              <a:t>20.02.2023</a:t>
            </a:fld>
            <a:endParaRPr lang="de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760308" y="6437313"/>
            <a:ext cx="5089494" cy="24973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084275" y="6437313"/>
            <a:ext cx="485862" cy="399600"/>
          </a:xfrm>
          <a:prstGeom prst="rect">
            <a:avLst/>
          </a:prstGeom>
        </p:spPr>
        <p:txBody>
          <a:bodyPr/>
          <a:lstStyle/>
          <a:p>
            <a:fld id="{1A801C3F-6BBA-479C-AA23-48B4D87C9346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0"/>
            <a:ext cx="1080000" cy="180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52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ext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b="1"/>
            </a:lvl1pPr>
            <a:lvl2pPr marL="228600" indent="-228600">
              <a:defRPr/>
            </a:lvl2pPr>
            <a:lvl3pPr marL="627063" indent="-228600">
              <a:defRPr/>
            </a:lvl3pPr>
            <a:lvl4pPr marL="989013" indent="-228600">
              <a:defRPr/>
            </a:lvl4pPr>
            <a:lvl5pPr marL="1435100" indent="-228600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de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01337" y="6437313"/>
            <a:ext cx="873023" cy="399600"/>
          </a:xfrm>
          <a:prstGeom prst="rect">
            <a:avLst/>
          </a:prstGeom>
        </p:spPr>
        <p:txBody>
          <a:bodyPr/>
          <a:lstStyle/>
          <a:p>
            <a:fld id="{45C34EE2-5C30-48FF-B3DA-7253899FEDA1}" type="datetime1">
              <a:rPr lang="de-CH" smtClean="0"/>
              <a:t>20.02.2023</a:t>
            </a:fld>
            <a:endParaRPr lang="de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760308" y="6437313"/>
            <a:ext cx="5089494" cy="24973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084275" y="6437313"/>
            <a:ext cx="485862" cy="399600"/>
          </a:xfrm>
          <a:prstGeom prst="rect">
            <a:avLst/>
          </a:prstGeom>
        </p:spPr>
        <p:txBody>
          <a:bodyPr/>
          <a:lstStyle/>
          <a:p>
            <a:fld id="{1A801C3F-6BBA-479C-AA23-48B4D87C9346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0"/>
            <a:ext cx="1080000" cy="180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223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old_with_takeaway_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00000" y="1695600"/>
            <a:ext cx="9385200" cy="3422364"/>
          </a:xfrm>
        </p:spPr>
        <p:txBody>
          <a:bodyPr/>
          <a:lstStyle>
            <a:lvl1pPr marL="0" indent="0">
              <a:buFontTx/>
              <a:buNone/>
              <a:defRPr b="1"/>
            </a:lvl1pPr>
            <a:lvl2pPr marL="228600" indent="-228600">
              <a:defRPr/>
            </a:lvl2pPr>
            <a:lvl3pPr marL="627063" indent="-228600">
              <a:defRPr/>
            </a:lvl3pPr>
            <a:lvl4pPr marL="989013" indent="-228600">
              <a:defRPr/>
            </a:lvl4pPr>
            <a:lvl5pPr marL="1435100" indent="-228600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de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01337" y="6437313"/>
            <a:ext cx="873023" cy="399600"/>
          </a:xfrm>
          <a:prstGeom prst="rect">
            <a:avLst/>
          </a:prstGeom>
        </p:spPr>
        <p:txBody>
          <a:bodyPr/>
          <a:lstStyle/>
          <a:p>
            <a:fld id="{45C34EE2-5C30-48FF-B3DA-7253899FEDA1}" type="datetime1">
              <a:rPr lang="de-CH" smtClean="0"/>
              <a:t>20.02.2023</a:t>
            </a:fld>
            <a:endParaRPr lang="de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760308" y="6437313"/>
            <a:ext cx="5089494" cy="24973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084275" y="6437313"/>
            <a:ext cx="485862" cy="399600"/>
          </a:xfrm>
          <a:prstGeom prst="rect">
            <a:avLst/>
          </a:prstGeom>
        </p:spPr>
        <p:txBody>
          <a:bodyPr/>
          <a:lstStyle/>
          <a:p>
            <a:fld id="{1A801C3F-6BBA-479C-AA23-48B4D87C9346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0"/>
            <a:ext cx="1080000" cy="180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de-CH" dirty="0"/>
              <a:t> 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1800000" y="5551608"/>
            <a:ext cx="9385200" cy="452061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Take away message</a:t>
            </a:r>
          </a:p>
        </p:txBody>
      </p:sp>
    </p:spTree>
    <p:extLst>
      <p:ext uri="{BB962C8B-B14F-4D97-AF65-F5344CB8AC3E}">
        <p14:creationId xmlns:p14="http://schemas.microsoft.com/office/powerpoint/2010/main" val="3549077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000" y="500400"/>
            <a:ext cx="7049802" cy="7812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00000" y="2296633"/>
            <a:ext cx="9385200" cy="3838114"/>
          </a:xfrm>
        </p:spPr>
        <p:txBody>
          <a:bodyPr/>
          <a:lstStyle>
            <a:lvl1pPr marL="0" indent="0">
              <a:buFontTx/>
              <a:buNone/>
              <a:defRPr b="1"/>
            </a:lvl1pPr>
            <a:lvl2pPr marL="228600" indent="-228600">
              <a:defRPr/>
            </a:lvl2pPr>
            <a:lvl3pPr marL="627063" indent="-228600">
              <a:defRPr/>
            </a:lvl3pPr>
            <a:lvl4pPr marL="989013" indent="-228600">
              <a:defRPr/>
            </a:lvl4pPr>
            <a:lvl5pPr marL="1435100" indent="-228600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de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01337" y="6437313"/>
            <a:ext cx="873023" cy="399600"/>
          </a:xfrm>
          <a:prstGeom prst="rect">
            <a:avLst/>
          </a:prstGeom>
        </p:spPr>
        <p:txBody>
          <a:bodyPr/>
          <a:lstStyle/>
          <a:p>
            <a:fld id="{45C34EE2-5C30-48FF-B3DA-7253899FEDA1}" type="datetime1">
              <a:rPr lang="de-CH" smtClean="0"/>
              <a:t>20.02.2023</a:t>
            </a:fld>
            <a:endParaRPr lang="de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760308" y="6437313"/>
            <a:ext cx="5089494" cy="24973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084275" y="6437313"/>
            <a:ext cx="485862" cy="399600"/>
          </a:xfrm>
          <a:prstGeom prst="rect">
            <a:avLst/>
          </a:prstGeom>
        </p:spPr>
        <p:txBody>
          <a:bodyPr/>
          <a:lstStyle/>
          <a:p>
            <a:fld id="{1A801C3F-6BBA-479C-AA23-48B4D87C9346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0"/>
            <a:ext cx="1080000" cy="180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de-CH" dirty="0"/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520" y="403455"/>
            <a:ext cx="2336305" cy="14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76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000" y="500400"/>
            <a:ext cx="9385200" cy="7812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201337" y="6437313"/>
            <a:ext cx="873023" cy="399600"/>
          </a:xfrm>
          <a:prstGeom prst="rect">
            <a:avLst/>
          </a:prstGeom>
        </p:spPr>
        <p:txBody>
          <a:bodyPr/>
          <a:lstStyle/>
          <a:p>
            <a:fld id="{925E918A-8AA5-4A1C-A0CD-8A60C0FBF245}" type="datetime1">
              <a:rPr lang="de-CH" smtClean="0"/>
              <a:t>20.02.2023</a:t>
            </a:fld>
            <a:endParaRPr lang="de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760308" y="6437313"/>
            <a:ext cx="5089494" cy="24973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084275" y="6437313"/>
            <a:ext cx="485862" cy="399600"/>
          </a:xfrm>
          <a:prstGeom prst="rect">
            <a:avLst/>
          </a:prstGeom>
        </p:spPr>
        <p:txBody>
          <a:bodyPr/>
          <a:lstStyle/>
          <a:p>
            <a:fld id="{1A801C3F-6BBA-479C-AA23-48B4D87C9346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0"/>
            <a:ext cx="1080000" cy="180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de-CH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>
          <a:xfrm>
            <a:off x="6616849" y="1825625"/>
            <a:ext cx="4600575" cy="43513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de-CH" dirty="0"/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7"/>
          </p:nvPr>
        </p:nvSpPr>
        <p:spPr>
          <a:xfrm>
            <a:off x="1800000" y="1825625"/>
            <a:ext cx="4600575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150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ar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000" y="500400"/>
            <a:ext cx="9385200" cy="7812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201337" y="6437313"/>
            <a:ext cx="873023" cy="399600"/>
          </a:xfrm>
          <a:prstGeom prst="rect">
            <a:avLst/>
          </a:prstGeom>
        </p:spPr>
        <p:txBody>
          <a:bodyPr/>
          <a:lstStyle/>
          <a:p>
            <a:fld id="{E1E3C49C-FDEB-44AB-AE64-DA71FF21AA64}" type="datetime1">
              <a:rPr lang="de-CH" smtClean="0"/>
              <a:t>20.02.2023</a:t>
            </a:fld>
            <a:endParaRPr lang="de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760308" y="6437313"/>
            <a:ext cx="5089494" cy="24973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084275" y="6437313"/>
            <a:ext cx="485862" cy="399600"/>
          </a:xfrm>
          <a:prstGeom prst="rect">
            <a:avLst/>
          </a:prstGeom>
        </p:spPr>
        <p:txBody>
          <a:bodyPr/>
          <a:lstStyle/>
          <a:p>
            <a:fld id="{1A801C3F-6BBA-479C-AA23-48B4D87C9346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0"/>
            <a:ext cx="1080000" cy="180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de-CH" dirty="0"/>
              <a:t>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8"/>
          </p:nvPr>
        </p:nvSpPr>
        <p:spPr>
          <a:xfrm>
            <a:off x="1800225" y="1825625"/>
            <a:ext cx="4600575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9"/>
          </p:nvPr>
        </p:nvSpPr>
        <p:spPr>
          <a:xfrm>
            <a:off x="6627333" y="1825200"/>
            <a:ext cx="5575300" cy="435879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91991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mall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000" y="500400"/>
            <a:ext cx="9385200" cy="7812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201337" y="6437313"/>
            <a:ext cx="873023" cy="399600"/>
          </a:xfrm>
          <a:prstGeom prst="rect">
            <a:avLst/>
          </a:prstGeom>
        </p:spPr>
        <p:txBody>
          <a:bodyPr/>
          <a:lstStyle/>
          <a:p>
            <a:fld id="{8682FCF3-5A3E-4BAF-9D3B-7744A526C90D}" type="datetime1">
              <a:rPr lang="de-CH" smtClean="0"/>
              <a:t>20.02.2023</a:t>
            </a:fld>
            <a:endParaRPr lang="de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760308" y="6437313"/>
            <a:ext cx="5089494" cy="24973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084275" y="6437313"/>
            <a:ext cx="485862" cy="399600"/>
          </a:xfrm>
          <a:prstGeom prst="rect">
            <a:avLst/>
          </a:prstGeom>
        </p:spPr>
        <p:txBody>
          <a:bodyPr/>
          <a:lstStyle/>
          <a:p>
            <a:fld id="{1A801C3F-6BBA-479C-AA23-48B4D87C9346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0"/>
            <a:ext cx="1080000" cy="180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de-CH" dirty="0"/>
              <a:t>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8"/>
          </p:nvPr>
        </p:nvSpPr>
        <p:spPr>
          <a:xfrm>
            <a:off x="1800225" y="1825625"/>
            <a:ext cx="6769617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9"/>
          </p:nvPr>
        </p:nvSpPr>
        <p:spPr>
          <a:xfrm>
            <a:off x="8849801" y="1825200"/>
            <a:ext cx="3352831" cy="3094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7925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mall_picture_takeaway_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000" y="500400"/>
            <a:ext cx="9385200" cy="7812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201337" y="6437313"/>
            <a:ext cx="873023" cy="399600"/>
          </a:xfrm>
          <a:prstGeom prst="rect">
            <a:avLst/>
          </a:prstGeom>
        </p:spPr>
        <p:txBody>
          <a:bodyPr/>
          <a:lstStyle/>
          <a:p>
            <a:fld id="{8682FCF3-5A3E-4BAF-9D3B-7744A526C90D}" type="datetime1">
              <a:rPr lang="de-CH" smtClean="0"/>
              <a:t>20.02.2023</a:t>
            </a:fld>
            <a:endParaRPr lang="de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760308" y="6437313"/>
            <a:ext cx="5089494" cy="24973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084275" y="6437313"/>
            <a:ext cx="485862" cy="399600"/>
          </a:xfrm>
          <a:prstGeom prst="rect">
            <a:avLst/>
          </a:prstGeom>
        </p:spPr>
        <p:txBody>
          <a:bodyPr/>
          <a:lstStyle/>
          <a:p>
            <a:fld id="{1A801C3F-6BBA-479C-AA23-48B4D87C9346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0"/>
            <a:ext cx="1080000" cy="180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de-CH" dirty="0"/>
              <a:t>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8"/>
          </p:nvPr>
        </p:nvSpPr>
        <p:spPr>
          <a:xfrm>
            <a:off x="1800225" y="1825625"/>
            <a:ext cx="6769617" cy="30936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9"/>
          </p:nvPr>
        </p:nvSpPr>
        <p:spPr>
          <a:xfrm>
            <a:off x="8849801" y="1825200"/>
            <a:ext cx="3352831" cy="3094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CH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1800000" y="5551608"/>
            <a:ext cx="9385200" cy="452061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Take away message</a:t>
            </a:r>
          </a:p>
        </p:txBody>
      </p:sp>
    </p:spTree>
    <p:extLst>
      <p:ext uri="{BB962C8B-B14F-4D97-AF65-F5344CB8AC3E}">
        <p14:creationId xmlns:p14="http://schemas.microsoft.com/office/powerpoint/2010/main" val="1852918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de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2201337" y="6437313"/>
            <a:ext cx="873023" cy="399600"/>
          </a:xfrm>
          <a:prstGeom prst="rect">
            <a:avLst/>
          </a:prstGeom>
        </p:spPr>
        <p:txBody>
          <a:bodyPr/>
          <a:lstStyle/>
          <a:p>
            <a:fld id="{E1361762-D760-45DF-A712-5EAF43066B1F}" type="datetime1">
              <a:rPr lang="de-CH" smtClean="0"/>
              <a:t>20.02.2023</a:t>
            </a:fld>
            <a:endParaRPr lang="de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760308" y="6437313"/>
            <a:ext cx="5089494" cy="24973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084275" y="6437313"/>
            <a:ext cx="485862" cy="399600"/>
          </a:xfrm>
          <a:prstGeom prst="rect">
            <a:avLst/>
          </a:prstGeom>
        </p:spPr>
        <p:txBody>
          <a:bodyPr/>
          <a:lstStyle/>
          <a:p>
            <a:fld id="{1A801C3F-6BBA-479C-AA23-48B4D87C9346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0"/>
            <a:ext cx="1080000" cy="180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5428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only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2201337" y="6437313"/>
            <a:ext cx="873023" cy="399600"/>
          </a:xfrm>
          <a:prstGeom prst="rect">
            <a:avLst/>
          </a:prstGeom>
        </p:spPr>
        <p:txBody>
          <a:bodyPr/>
          <a:lstStyle/>
          <a:p>
            <a:fld id="{0A0D8BC5-A999-4A04-B6B0-521B364EC1FD}" type="datetime1">
              <a:rPr lang="de-CH" smtClean="0"/>
              <a:t>20.02.2023</a:t>
            </a:fld>
            <a:endParaRPr lang="de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760308" y="6437313"/>
            <a:ext cx="5089494" cy="24973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084275" y="6437313"/>
            <a:ext cx="485862" cy="399600"/>
          </a:xfrm>
          <a:prstGeom prst="rect">
            <a:avLst/>
          </a:prstGeom>
        </p:spPr>
        <p:txBody>
          <a:bodyPr/>
          <a:lstStyle/>
          <a:p>
            <a:fld id="{1A801C3F-6BBA-479C-AA23-48B4D87C9346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0"/>
            <a:ext cx="1080000" cy="180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de-CH" dirty="0"/>
              <a:t> 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6"/>
          </p:nvPr>
        </p:nvSpPr>
        <p:spPr>
          <a:xfrm>
            <a:off x="1800000" y="1893600"/>
            <a:ext cx="9320149" cy="432644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6041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0224" y="0"/>
            <a:ext cx="10396800" cy="3600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9670311" y="3497023"/>
            <a:ext cx="3120656" cy="205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en-US" sz="600" dirty="0">
                <a:solidFill>
                  <a:schemeClr val="bg1">
                    <a:lumMod val="75000"/>
                  </a:schemeClr>
                </a:solidFill>
              </a:rPr>
              <a:t>© SNF/</a:t>
            </a:r>
            <a:r>
              <a:rPr lang="fr-CH" sz="600" dirty="0">
                <a:solidFill>
                  <a:schemeClr val="bg1">
                    <a:lumMod val="75000"/>
                  </a:schemeClr>
                </a:solidFill>
              </a:rPr>
              <a:t>Guy Ackermann </a:t>
            </a:r>
            <a:r>
              <a:rPr lang="en-US" sz="600" dirty="0">
                <a:solidFill>
                  <a:schemeClr val="bg1">
                    <a:lumMod val="75000"/>
                  </a:schemeClr>
                </a:solidFill>
              </a:rPr>
              <a:t>for SNSF Scientific Image Competition </a:t>
            </a:r>
          </a:p>
          <a:p>
            <a:pPr>
              <a:lnSpc>
                <a:spcPct val="50000"/>
              </a:lnSpc>
            </a:pP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00000" y="4107600"/>
            <a:ext cx="9144000" cy="424800"/>
          </a:xfrm>
        </p:spPr>
        <p:txBody>
          <a:bodyPr anchor="t" anchorCtr="0"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de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00000" y="4553666"/>
            <a:ext cx="9144000" cy="51806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de-CH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5422900"/>
            <a:ext cx="9020175" cy="339725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First name and last name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0"/>
            <a:ext cx="1080000" cy="18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833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2201337" y="6437313"/>
            <a:ext cx="873023" cy="399600"/>
          </a:xfrm>
          <a:prstGeom prst="rect">
            <a:avLst/>
          </a:prstGeom>
        </p:spPr>
        <p:txBody>
          <a:bodyPr/>
          <a:lstStyle/>
          <a:p>
            <a:fld id="{E1361762-D760-45DF-A712-5EAF43066B1F}" type="datetime1">
              <a:rPr lang="de-CH" smtClean="0"/>
              <a:t>20.02.2023</a:t>
            </a:fld>
            <a:endParaRPr lang="de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760308" y="6437313"/>
            <a:ext cx="5089494" cy="24973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084275" y="6437313"/>
            <a:ext cx="485862" cy="399600"/>
          </a:xfrm>
          <a:prstGeom prst="rect">
            <a:avLst/>
          </a:prstGeom>
        </p:spPr>
        <p:txBody>
          <a:bodyPr/>
          <a:lstStyle/>
          <a:p>
            <a:fld id="{1A801C3F-6BBA-479C-AA23-48B4D87C9346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0"/>
            <a:ext cx="1080000" cy="180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de-CH" dirty="0"/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892" y="1602000"/>
            <a:ext cx="8654326" cy="458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1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_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7200" y="1695600"/>
            <a:ext cx="8388000" cy="4003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01337" y="6437313"/>
            <a:ext cx="873023" cy="399600"/>
          </a:xfrm>
          <a:prstGeom prst="rect">
            <a:avLst/>
          </a:prstGeom>
        </p:spPr>
        <p:txBody>
          <a:bodyPr/>
          <a:lstStyle/>
          <a:p>
            <a:fld id="{A8DA7876-5735-4DBC-BFAE-6D2B34646554}" type="datetime1">
              <a:rPr lang="de-CH" smtClean="0"/>
              <a:t>20.02.2023</a:t>
            </a:fld>
            <a:endParaRPr lang="de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760308" y="6437313"/>
            <a:ext cx="5089494" cy="24973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084275" y="6437313"/>
            <a:ext cx="485862" cy="399600"/>
          </a:xfrm>
          <a:prstGeom prst="rect">
            <a:avLst/>
          </a:prstGeom>
        </p:spPr>
        <p:txBody>
          <a:bodyPr/>
          <a:lstStyle/>
          <a:p>
            <a:fld id="{1A801C3F-6BBA-479C-AA23-48B4D87C9346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0"/>
            <a:ext cx="1080000" cy="180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de-CH" dirty="0"/>
              <a:t> 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1800000" y="1695599"/>
            <a:ext cx="2199600" cy="144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  <a:lvl2pPr>
              <a:defRPr/>
            </a:lvl2pPr>
          </a:lstStyle>
          <a:p>
            <a:pPr lvl="0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06999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larg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0"/>
            <a:ext cx="1080000" cy="180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de-CH" dirty="0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18"/>
          </p:nvPr>
        </p:nvSpPr>
        <p:spPr>
          <a:xfrm>
            <a:off x="0" y="1825624"/>
            <a:ext cx="12191999" cy="5032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1164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7"/>
          <p:cNvSpPr>
            <a:spLocks noGrp="1"/>
          </p:cNvSpPr>
          <p:nvPr>
            <p:ph type="pic" sz="quarter" idx="16"/>
          </p:nvPr>
        </p:nvSpPr>
        <p:spPr>
          <a:xfrm>
            <a:off x="0" y="-9832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1955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000" y="1357200"/>
            <a:ext cx="6546558" cy="1256860"/>
          </a:xfrm>
        </p:spPr>
        <p:txBody>
          <a:bodyPr anchor="t" anchorCtr="0"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2201337" y="6437313"/>
            <a:ext cx="873023" cy="399600"/>
          </a:xfrm>
          <a:prstGeom prst="rect">
            <a:avLst/>
          </a:prstGeom>
        </p:spPr>
        <p:txBody>
          <a:bodyPr/>
          <a:lstStyle/>
          <a:p>
            <a:fld id="{8577784A-26EC-48C6-9BB8-6F6D1DB4A20A}" type="datetime1">
              <a:rPr lang="de-CH" smtClean="0"/>
              <a:t>20.02.2023</a:t>
            </a:fld>
            <a:endParaRPr lang="de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760308" y="6437313"/>
            <a:ext cx="5089494" cy="24973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084275" y="6437313"/>
            <a:ext cx="485862" cy="399600"/>
          </a:xfrm>
          <a:prstGeom prst="rect">
            <a:avLst/>
          </a:prstGeom>
        </p:spPr>
        <p:txBody>
          <a:bodyPr/>
          <a:lstStyle/>
          <a:p>
            <a:fld id="{1A801C3F-6BBA-479C-AA23-48B4D87C9346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0"/>
            <a:ext cx="1080000" cy="180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de-CH" dirty="0"/>
              <a:t> </a:t>
            </a:r>
          </a:p>
        </p:txBody>
      </p:sp>
      <p:cxnSp>
        <p:nvCxnSpPr>
          <p:cNvPr id="7" name="Gerade Verbindung 6"/>
          <p:cNvCxnSpPr/>
          <p:nvPr userDrawn="1"/>
        </p:nvCxnSpPr>
        <p:spPr bwMode="auto">
          <a:xfrm>
            <a:off x="1800000" y="2870843"/>
            <a:ext cx="10407649" cy="1587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hteck 6"/>
          <p:cNvSpPr>
            <a:spLocks noChangeArrowheads="1"/>
          </p:cNvSpPr>
          <p:nvPr userDrawn="1"/>
        </p:nvSpPr>
        <p:spPr bwMode="auto">
          <a:xfrm flipV="1">
            <a:off x="1800000" y="2844819"/>
            <a:ext cx="1080000" cy="54000"/>
          </a:xfrm>
          <a:prstGeom prst="rect">
            <a:avLst/>
          </a:prstGeom>
          <a:solidFill>
            <a:srgbClr val="F18712"/>
          </a:solidFill>
          <a:ln>
            <a:noFill/>
          </a:ln>
          <a:extLst/>
        </p:spPr>
        <p:txBody>
          <a:bodyPr lIns="0" tIns="0" rIns="0" bIns="0"/>
          <a:lstStyle>
            <a:lvl1pPr marL="190500" indent="-1905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3399"/>
              </a:buClr>
              <a:buFont typeface="Times" panose="02020603050405020304" pitchFamily="18" charset="0"/>
              <a:buNone/>
              <a:defRPr/>
            </a:pPr>
            <a:endParaRPr lang="fr-FR" altLang="de-DE" dirty="0">
              <a:solidFill>
                <a:srgbClr val="F18712"/>
              </a:solidFill>
            </a:endParaRPr>
          </a:p>
        </p:txBody>
      </p:sp>
      <p:cxnSp>
        <p:nvCxnSpPr>
          <p:cNvPr id="9" name="Gerade Verbindung 6"/>
          <p:cNvCxnSpPr/>
          <p:nvPr userDrawn="1"/>
        </p:nvCxnSpPr>
        <p:spPr bwMode="auto">
          <a:xfrm>
            <a:off x="1800000" y="4537905"/>
            <a:ext cx="10407649" cy="1587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Rechteck 6"/>
          <p:cNvSpPr>
            <a:spLocks noChangeArrowheads="1"/>
          </p:cNvSpPr>
          <p:nvPr userDrawn="1"/>
        </p:nvSpPr>
        <p:spPr bwMode="auto">
          <a:xfrm flipV="1">
            <a:off x="1800000" y="4511881"/>
            <a:ext cx="1080000" cy="54000"/>
          </a:xfrm>
          <a:prstGeom prst="rect">
            <a:avLst/>
          </a:prstGeom>
          <a:solidFill>
            <a:srgbClr val="F18712"/>
          </a:solidFill>
          <a:ln>
            <a:noFill/>
          </a:ln>
          <a:extLst/>
        </p:spPr>
        <p:txBody>
          <a:bodyPr lIns="0" tIns="0" rIns="0" bIns="0"/>
          <a:lstStyle>
            <a:lvl1pPr marL="190500" indent="-1905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3399"/>
              </a:buClr>
              <a:buFont typeface="Times" panose="02020603050405020304" pitchFamily="18" charset="0"/>
              <a:buNone/>
              <a:defRPr/>
            </a:pPr>
            <a:endParaRPr lang="fr-FR" altLang="de-DE" dirty="0">
              <a:solidFill>
                <a:srgbClr val="FF3300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 hasCustomPrompt="1"/>
          </p:nvPr>
        </p:nvSpPr>
        <p:spPr>
          <a:xfrm>
            <a:off x="1800225" y="2988000"/>
            <a:ext cx="1782000" cy="914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3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CH" dirty="0"/>
              <a:t>Date</a:t>
            </a:r>
            <a:endParaRPr lang="de-CH" dirty="0"/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7" hasCustomPrompt="1"/>
          </p:nvPr>
        </p:nvSpPr>
        <p:spPr>
          <a:xfrm>
            <a:off x="1800000" y="4654800"/>
            <a:ext cx="1782000" cy="914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3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CH" dirty="0"/>
              <a:t>Date</a:t>
            </a:r>
            <a:endParaRPr lang="de-CH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3646800" y="4654800"/>
            <a:ext cx="7326000" cy="13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CH" dirty="0"/>
          </a:p>
        </p:txBody>
      </p:sp>
      <p:sp>
        <p:nvSpPr>
          <p:cNvPr id="17" name="Espace réservé du texte 15"/>
          <p:cNvSpPr>
            <a:spLocks noGrp="1"/>
          </p:cNvSpPr>
          <p:nvPr>
            <p:ph type="body" sz="quarter" idx="19"/>
          </p:nvPr>
        </p:nvSpPr>
        <p:spPr>
          <a:xfrm>
            <a:off x="3646800" y="2988000"/>
            <a:ext cx="7326000" cy="13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de-CH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6722" y="371019"/>
            <a:ext cx="2398798" cy="153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4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77851" y="1803400"/>
            <a:ext cx="11038415" cy="4546600"/>
          </a:xfrm>
        </p:spPr>
        <p:txBody>
          <a:bodyPr/>
          <a:lstStyle>
            <a:lvl1pPr>
              <a:spcAft>
                <a:spcPts val="2700"/>
              </a:spcAft>
              <a:defRPr/>
            </a:lvl1pPr>
            <a:lvl2pPr>
              <a:lnSpc>
                <a:spcPts val="3200"/>
              </a:lnSpc>
              <a:spcAft>
                <a:spcPts val="3200"/>
              </a:spcAft>
              <a:defRPr sz="3000" b="1" cap="all" baseline="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/>
            </a:lvl3pPr>
            <a:lvl4pPr>
              <a:lnSpc>
                <a:spcPts val="2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ts val="2000"/>
              </a:lnSpc>
              <a:defRPr sz="1600" b="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5" name="Grafik 5" descr="UNF_Logo_gross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13538"/>
            <a:ext cx="1487488" cy="7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57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577851" y="1008064"/>
            <a:ext cx="11038416" cy="5341936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1" cap="none" baseline="0">
                <a:solidFill>
                  <a:schemeClr val="tx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0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63377" y="6553200"/>
            <a:ext cx="12192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6841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3802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11"/>
          <p:cNvSpPr>
            <a:spLocks noGrp="1"/>
          </p:cNvSpPr>
          <p:nvPr>
            <p:ph type="pic" sz="quarter" idx="14"/>
          </p:nvPr>
        </p:nvSpPr>
        <p:spPr>
          <a:xfrm>
            <a:off x="1800224" y="0"/>
            <a:ext cx="10396800" cy="360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CH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00000" y="4107600"/>
            <a:ext cx="9144000" cy="424800"/>
          </a:xfrm>
        </p:spPr>
        <p:txBody>
          <a:bodyPr anchor="t" anchorCtr="0">
            <a:noAutofit/>
          </a:bodyPr>
          <a:lstStyle>
            <a:lvl1pPr algn="l">
              <a:defRPr sz="2800" b="1" u="none">
                <a:solidFill>
                  <a:schemeClr val="bg2"/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1874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apt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 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999" y="0"/>
            <a:ext cx="10388826" cy="36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00000" y="4107600"/>
            <a:ext cx="9144000" cy="424800"/>
          </a:xfrm>
        </p:spPr>
        <p:txBody>
          <a:bodyPr anchor="t" anchorCtr="0">
            <a:noAutofit/>
          </a:bodyPr>
          <a:lstStyle>
            <a:lvl1pPr algn="l">
              <a:defRPr sz="2800" b="1" u="none">
                <a:solidFill>
                  <a:schemeClr val="bg2"/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582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chapt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 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0000" y="0"/>
            <a:ext cx="10396118" cy="36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00000" y="4107600"/>
            <a:ext cx="9144000" cy="424800"/>
          </a:xfrm>
        </p:spPr>
        <p:txBody>
          <a:bodyPr anchor="t" anchorCtr="0">
            <a:normAutofit/>
          </a:bodyPr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de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00000" y="4553666"/>
            <a:ext cx="9144000" cy="51806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6330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de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01337" y="6437313"/>
            <a:ext cx="873023" cy="399600"/>
          </a:xfrm>
          <a:prstGeom prst="rect">
            <a:avLst/>
          </a:prstGeom>
        </p:spPr>
        <p:txBody>
          <a:bodyPr/>
          <a:lstStyle/>
          <a:p>
            <a:fld id="{315C2D75-A176-4AB4-8AC2-CF2121E69563}" type="datetime1">
              <a:rPr lang="de-CH" smtClean="0"/>
              <a:t>20.02.2023</a:t>
            </a:fld>
            <a:endParaRPr lang="de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760308" y="6437313"/>
            <a:ext cx="5089494" cy="24973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084275" y="6437313"/>
            <a:ext cx="485862" cy="399600"/>
          </a:xfrm>
          <a:prstGeom prst="rect">
            <a:avLst/>
          </a:prstGeom>
        </p:spPr>
        <p:txBody>
          <a:bodyPr/>
          <a:lstStyle/>
          <a:p>
            <a:fld id="{1A801C3F-6BBA-479C-AA23-48B4D87C9346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0"/>
            <a:ext cx="1080000" cy="180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de-CH" dirty="0"/>
              <a:t> </a:t>
            </a:r>
          </a:p>
        </p:txBody>
      </p:sp>
      <p:pic>
        <p:nvPicPr>
          <p:cNvPr id="8" name="Grafik 5" descr="UNF_Logo_gross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13537"/>
            <a:ext cx="1115616" cy="7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4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ith_takeaway_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00000" y="1695600"/>
            <a:ext cx="9385200" cy="3422364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de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01337" y="6437313"/>
            <a:ext cx="873023" cy="399600"/>
          </a:xfrm>
          <a:prstGeom prst="rect">
            <a:avLst/>
          </a:prstGeom>
        </p:spPr>
        <p:txBody>
          <a:bodyPr/>
          <a:lstStyle/>
          <a:p>
            <a:fld id="{315C2D75-A176-4AB4-8AC2-CF2121E69563}" type="datetime1">
              <a:rPr lang="de-CH" smtClean="0"/>
              <a:t>20.02.2023</a:t>
            </a:fld>
            <a:endParaRPr lang="de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760308" y="6437313"/>
            <a:ext cx="5089494" cy="24973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084275" y="6437313"/>
            <a:ext cx="485862" cy="399600"/>
          </a:xfrm>
          <a:prstGeom prst="rect">
            <a:avLst/>
          </a:prstGeom>
        </p:spPr>
        <p:txBody>
          <a:bodyPr/>
          <a:lstStyle/>
          <a:p>
            <a:fld id="{1A801C3F-6BBA-479C-AA23-48B4D87C9346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0"/>
            <a:ext cx="1080000" cy="180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de-CH" dirty="0"/>
              <a:t> 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1800000" y="5551608"/>
            <a:ext cx="9385200" cy="452061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Take away message</a:t>
            </a:r>
          </a:p>
        </p:txBody>
      </p:sp>
      <p:pic>
        <p:nvPicPr>
          <p:cNvPr id="9" name="Grafik 5" descr="UNF_Logo_gross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13537"/>
            <a:ext cx="1115616" cy="7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8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ub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00000" y="2275366"/>
            <a:ext cx="9385200" cy="3423433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de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01337" y="6437313"/>
            <a:ext cx="873023" cy="399600"/>
          </a:xfrm>
          <a:prstGeom prst="rect">
            <a:avLst/>
          </a:prstGeom>
        </p:spPr>
        <p:txBody>
          <a:bodyPr/>
          <a:lstStyle/>
          <a:p>
            <a:fld id="{315C2D75-A176-4AB4-8AC2-CF2121E69563}" type="datetime1">
              <a:rPr lang="de-CH" smtClean="0"/>
              <a:t>20.02.2023</a:t>
            </a:fld>
            <a:endParaRPr lang="de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760308" y="6437313"/>
            <a:ext cx="5089494" cy="249734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084275" y="6437313"/>
            <a:ext cx="485862" cy="399600"/>
          </a:xfrm>
          <a:prstGeom prst="rect">
            <a:avLst/>
          </a:prstGeom>
        </p:spPr>
        <p:txBody>
          <a:bodyPr/>
          <a:lstStyle/>
          <a:p>
            <a:fld id="{1A801C3F-6BBA-479C-AA23-48B4D87C9346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0"/>
            <a:ext cx="1080000" cy="180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de-CH" dirty="0"/>
              <a:t> 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1800225" y="1313012"/>
            <a:ext cx="9385300" cy="42009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endParaRPr lang="de-CH" dirty="0"/>
          </a:p>
        </p:txBody>
      </p:sp>
      <p:pic>
        <p:nvPicPr>
          <p:cNvPr id="10" name="Grafik 5" descr="UNF_Logo_gross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13537"/>
            <a:ext cx="1115616" cy="7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1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ubchapter_with_takeaway_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00000" y="2275367"/>
            <a:ext cx="9385200" cy="284259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de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01337" y="6437313"/>
            <a:ext cx="873023" cy="399600"/>
          </a:xfrm>
          <a:prstGeom prst="rect">
            <a:avLst/>
          </a:prstGeom>
        </p:spPr>
        <p:txBody>
          <a:bodyPr/>
          <a:lstStyle/>
          <a:p>
            <a:fld id="{315C2D75-A176-4AB4-8AC2-CF2121E69563}" type="datetime1">
              <a:rPr lang="de-CH" smtClean="0"/>
              <a:t>20.02.2023</a:t>
            </a:fld>
            <a:endParaRPr lang="de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760308" y="6437313"/>
            <a:ext cx="5089494" cy="24973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084275" y="6437313"/>
            <a:ext cx="485862" cy="399600"/>
          </a:xfrm>
          <a:prstGeom prst="rect">
            <a:avLst/>
          </a:prstGeom>
        </p:spPr>
        <p:txBody>
          <a:bodyPr/>
          <a:lstStyle/>
          <a:p>
            <a:fld id="{1A801C3F-6BBA-479C-AA23-48B4D87C9346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1800000" y="0"/>
            <a:ext cx="1080000" cy="180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de-CH" dirty="0"/>
              <a:t> 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1800225" y="1313012"/>
            <a:ext cx="9385300" cy="42009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endParaRPr lang="de-CH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1800000" y="5551608"/>
            <a:ext cx="9385200" cy="452061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Take away message</a:t>
            </a:r>
          </a:p>
        </p:txBody>
      </p:sp>
    </p:spTree>
    <p:extLst>
      <p:ext uri="{BB962C8B-B14F-4D97-AF65-F5344CB8AC3E}">
        <p14:creationId xmlns:p14="http://schemas.microsoft.com/office/powerpoint/2010/main" val="187836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4"/>
          <p:cNvSpPr txBox="1"/>
          <p:nvPr userDrawn="1"/>
        </p:nvSpPr>
        <p:spPr>
          <a:xfrm>
            <a:off x="1799999" y="6437314"/>
            <a:ext cx="1671333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cs typeface="Verdana"/>
              </a:rPr>
              <a:t>	     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800000" y="500400"/>
            <a:ext cx="9385200" cy="781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de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00000" y="1695600"/>
            <a:ext cx="9385200" cy="40032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de-CH" dirty="0"/>
          </a:p>
        </p:txBody>
      </p:sp>
      <p:pic>
        <p:nvPicPr>
          <p:cNvPr id="11" name="Grafik 5" descr="UNF_Logo_gross.emf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85341"/>
            <a:ext cx="1362635" cy="87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84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6" r:id="rId4"/>
    <p:sldLayoutId id="2147483664" r:id="rId5"/>
    <p:sldLayoutId id="2147483650" r:id="rId6"/>
    <p:sldLayoutId id="2147483679" r:id="rId7"/>
    <p:sldLayoutId id="2147483676" r:id="rId8"/>
    <p:sldLayoutId id="2147483680" r:id="rId9"/>
    <p:sldLayoutId id="2147483668" r:id="rId10"/>
    <p:sldLayoutId id="2147483674" r:id="rId11"/>
    <p:sldLayoutId id="2147483681" r:id="rId12"/>
    <p:sldLayoutId id="2147483675" r:id="rId13"/>
    <p:sldLayoutId id="2147483652" r:id="rId14"/>
    <p:sldLayoutId id="2147483669" r:id="rId15"/>
    <p:sldLayoutId id="2147483670" r:id="rId16"/>
    <p:sldLayoutId id="2147483682" r:id="rId17"/>
    <p:sldLayoutId id="2147483654" r:id="rId18"/>
    <p:sldLayoutId id="2147483671" r:id="rId19"/>
    <p:sldLayoutId id="2147483683" r:id="rId20"/>
    <p:sldLayoutId id="2147483672" r:id="rId21"/>
    <p:sldLayoutId id="2147483678" r:id="rId22"/>
    <p:sldLayoutId id="2147483655" r:id="rId23"/>
    <p:sldLayoutId id="2147483673" r:id="rId24"/>
    <p:sldLayoutId id="2147483684" r:id="rId25"/>
    <p:sldLayoutId id="2147483686" r:id="rId26"/>
    <p:sldLayoutId id="2147483687" r:id="rId2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r.ch/phd/en/doctorate/during/doc.mobility.html" TargetMode="External"/><Relationship Id="rId7" Type="http://schemas.openxmlformats.org/officeDocument/2006/relationships/hyperlink" Target="https://www.unifr.ch/researcher/en/openscience/open-access/oa-fun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www.snf.ch/en/uFmFFmMJGrnt1t49/funding/open-access-book-publications" TargetMode="External"/><Relationship Id="rId5" Type="http://schemas.openxmlformats.org/officeDocument/2006/relationships/hyperlink" Target="https://www.snf.ch/en/mKVdFSoD7dwtinOR/funding/supplementary-measures/mobility-grants-in-projects" TargetMode="External"/><Relationship Id="rId4" Type="http://schemas.openxmlformats.org/officeDocument/2006/relationships/hyperlink" Target="https://www.snf.ch/en/YyNH009fxuDiGk7U/funding/careers/docch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r.ch/uni/en/administration/acad/internationa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cid:image002.png@01D80608.7BFC7FC0" TargetMode="External"/><Relationship Id="rId13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image" Target="../media/image18.png"/><Relationship Id="rId12" Type="http://schemas.openxmlformats.org/officeDocument/2006/relationships/hyperlink" Target="https://www.instagram.com/accounts/login/" TargetMode="External"/><Relationship Id="rId17" Type="http://schemas.openxmlformats.org/officeDocument/2006/relationships/image" Target="cid:image001.png@01D80608.7BFC7FC0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linkedin.com/company/80685391/admin/" TargetMode="External"/><Relationship Id="rId11" Type="http://schemas.openxmlformats.org/officeDocument/2006/relationships/image" Target="cid:image003.png@01D80608.7BFC7FC0" TargetMode="External"/><Relationship Id="rId5" Type="http://schemas.openxmlformats.org/officeDocument/2006/relationships/hyperlink" Target="https://www.unifr.ch/researcher/en/" TargetMode="External"/><Relationship Id="rId15" Type="http://schemas.openxmlformats.org/officeDocument/2006/relationships/hyperlink" Target="https://twitter.com/UnifrResearch" TargetMode="External"/><Relationship Id="rId10" Type="http://schemas.openxmlformats.org/officeDocument/2006/relationships/image" Target="../media/image19.png"/><Relationship Id="rId4" Type="http://schemas.openxmlformats.org/officeDocument/2006/relationships/hyperlink" Target="mailto:research@unifr.ch" TargetMode="External"/><Relationship Id="rId9" Type="http://schemas.openxmlformats.org/officeDocument/2006/relationships/hyperlink" Target="https://www.facebook.com/login/?next=https%3A%2F%2Fwww.facebook.com%2Funifrresearch%2F" TargetMode="External"/><Relationship Id="rId14" Type="http://schemas.openxmlformats.org/officeDocument/2006/relationships/image" Target="cid:image004.png@01D80608.7BFC7FC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49E8011-560B-4F40-B894-738F9CA147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8526"/>
            <a:ext cx="12164786" cy="775505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FFE915F-E1B7-46E3-9E7D-F854475F1383}"/>
              </a:ext>
            </a:extLst>
          </p:cNvPr>
          <p:cNvSpPr txBox="1"/>
          <p:nvPr/>
        </p:nvSpPr>
        <p:spPr>
          <a:xfrm>
            <a:off x="1451598" y="1443500"/>
            <a:ext cx="9288804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de-CH" sz="2800" b="1" dirty="0"/>
          </a:p>
          <a:p>
            <a:pPr algn="ctr"/>
            <a:r>
              <a:rPr lang="de-CH" sz="2800" b="1" dirty="0" err="1"/>
              <a:t>How</a:t>
            </a:r>
            <a:r>
              <a:rPr lang="de-CH" sz="2800" b="1" dirty="0"/>
              <a:t> </a:t>
            </a:r>
            <a:r>
              <a:rPr lang="de-CH" sz="2800" b="1" dirty="0" err="1"/>
              <a:t>to</a:t>
            </a:r>
            <a:r>
              <a:rPr lang="de-CH" sz="2800" b="1" dirty="0"/>
              <a:t> </a:t>
            </a:r>
            <a:r>
              <a:rPr lang="de-CH" sz="2800" b="1" dirty="0" err="1"/>
              <a:t>Get</a:t>
            </a:r>
            <a:r>
              <a:rPr lang="de-CH" sz="2800" b="1" dirty="0"/>
              <a:t> Funding </a:t>
            </a:r>
            <a:r>
              <a:rPr lang="de-CH" sz="2800" b="1" dirty="0" err="1"/>
              <a:t>during</a:t>
            </a:r>
            <a:r>
              <a:rPr lang="de-CH" sz="2800" b="1" dirty="0"/>
              <a:t> </a:t>
            </a:r>
            <a:r>
              <a:rPr lang="de-CH" sz="2800" b="1" dirty="0" err="1"/>
              <a:t>your</a:t>
            </a:r>
            <a:r>
              <a:rPr lang="de-CH" sz="2800" b="1" dirty="0"/>
              <a:t> PhD</a:t>
            </a:r>
          </a:p>
          <a:p>
            <a:pPr lvl="1" algn="ctr"/>
            <a:endParaRPr lang="de-CH" sz="2800" b="1" dirty="0"/>
          </a:p>
          <a:p>
            <a:pPr lvl="1" algn="ctr"/>
            <a:r>
              <a:rPr lang="de-CH" sz="2400" b="1" dirty="0"/>
              <a:t>Research Promotion Service</a:t>
            </a:r>
          </a:p>
          <a:p>
            <a:pPr lvl="1" algn="ctr"/>
            <a:endParaRPr lang="de-CH" sz="2400" b="1" dirty="0"/>
          </a:p>
          <a:p>
            <a:pPr lvl="1" algn="ctr"/>
            <a:r>
              <a:rPr lang="de-CH" sz="2400" b="1" dirty="0"/>
              <a:t>14 </a:t>
            </a:r>
            <a:r>
              <a:rPr lang="de-CH" sz="2400" b="1" dirty="0" err="1"/>
              <a:t>February</a:t>
            </a:r>
            <a:r>
              <a:rPr lang="de-CH" sz="2400" b="1" dirty="0"/>
              <a:t> 2023</a:t>
            </a:r>
            <a:endParaRPr lang="de-CH" sz="2800" b="1" dirty="0"/>
          </a:p>
          <a:p>
            <a:pPr algn="ctr"/>
            <a:endParaRPr lang="de-CH" sz="2800" b="1" dirty="0"/>
          </a:p>
        </p:txBody>
      </p:sp>
    </p:spTree>
    <p:extLst>
      <p:ext uri="{BB962C8B-B14F-4D97-AF65-F5344CB8AC3E}">
        <p14:creationId xmlns:p14="http://schemas.microsoft.com/office/powerpoint/2010/main" val="95432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F6A3F-F118-4980-A6E4-C6763511CA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fr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2D8A028-0D73-4D30-8381-9B0782A2A2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109204-1AC7-4EEF-AD44-63F0320F82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29A049B-758D-4C83-BD54-CF06AAC417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25000" lnSpcReduction="20000"/>
          </a:bodyPr>
          <a:lstStyle/>
          <a:p>
            <a:endParaRPr lang="fr-CH"/>
          </a:p>
        </p:txBody>
      </p:sp>
      <p:pic>
        <p:nvPicPr>
          <p:cNvPr id="6" name="Picture 1" descr="image001">
            <a:extLst>
              <a:ext uri="{FF2B5EF4-FFF2-40B4-BE49-F238E27FC236}">
                <a16:creationId xmlns:a16="http://schemas.microsoft.com/office/drawing/2014/main" id="{14743D1F-2EA4-4998-87A2-224C0ADC6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5080"/>
            <a:ext cx="12192000" cy="813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2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6B454FD-E669-4B3A-8211-FC80830965B6}"/>
              </a:ext>
            </a:extLst>
          </p:cNvPr>
          <p:cNvSpPr/>
          <p:nvPr/>
        </p:nvSpPr>
        <p:spPr>
          <a:xfrm>
            <a:off x="5964220" y="1716681"/>
            <a:ext cx="239615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de-CH" altLang="fr-FR" sz="24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Doc.mobility</a:t>
            </a:r>
            <a:endParaRPr lang="de-CH" altLang="fr-FR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074EEC-8245-454A-A586-DEC98772FC79}"/>
              </a:ext>
            </a:extLst>
          </p:cNvPr>
          <p:cNvSpPr/>
          <p:nvPr/>
        </p:nvSpPr>
        <p:spPr>
          <a:xfrm>
            <a:off x="5816600" y="1567125"/>
            <a:ext cx="2396155" cy="78973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9408F2-E75C-4285-B0BD-0FC9F58A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5" name="Rectangle 20">
            <a:extLst>
              <a:ext uri="{FF2B5EF4-FFF2-40B4-BE49-F238E27FC236}">
                <a16:creationId xmlns:a16="http://schemas.microsoft.com/office/drawing/2014/main" id="{46DB7DD2-8AE3-4316-B719-8B70E4CE1A3D}"/>
              </a:ext>
            </a:extLst>
          </p:cNvPr>
          <p:cNvSpPr/>
          <p:nvPr/>
        </p:nvSpPr>
        <p:spPr>
          <a:xfrm>
            <a:off x="2802268" y="2190954"/>
            <a:ext cx="1783539" cy="672388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6" name="Rectangle 12">
            <a:extLst>
              <a:ext uri="{FF2B5EF4-FFF2-40B4-BE49-F238E27FC236}">
                <a16:creationId xmlns:a16="http://schemas.microsoft.com/office/drawing/2014/main" id="{F5672186-F81E-46D9-8776-AC6C0C934142}"/>
              </a:ext>
            </a:extLst>
          </p:cNvPr>
          <p:cNvSpPr/>
          <p:nvPr/>
        </p:nvSpPr>
        <p:spPr>
          <a:xfrm>
            <a:off x="2802268" y="2322302"/>
            <a:ext cx="1783539" cy="4385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de-CH" altLang="fr-FR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Doc.ch</a:t>
            </a:r>
            <a:endParaRPr lang="de-CH" altLang="fr-FR" sz="2400" dirty="0"/>
          </a:p>
        </p:txBody>
      </p:sp>
      <p:sp>
        <p:nvSpPr>
          <p:cNvPr id="48" name="Rectangle 12">
            <a:extLst>
              <a:ext uri="{FF2B5EF4-FFF2-40B4-BE49-F238E27FC236}">
                <a16:creationId xmlns:a16="http://schemas.microsoft.com/office/drawing/2014/main" id="{BB7792DF-10A4-463A-BB6B-FE07767392BF}"/>
              </a:ext>
            </a:extLst>
          </p:cNvPr>
          <p:cNvSpPr/>
          <p:nvPr/>
        </p:nvSpPr>
        <p:spPr>
          <a:xfrm>
            <a:off x="1828800" y="3773259"/>
            <a:ext cx="35537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de-CH" altLang="fr-FR" sz="2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Mobility </a:t>
            </a:r>
            <a:r>
              <a:rPr lang="de-CH" altLang="fr-FR" sz="24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grants</a:t>
            </a:r>
            <a:r>
              <a:rPr lang="de-CH" altLang="fr-FR" sz="2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SNSF </a:t>
            </a:r>
            <a:r>
              <a:rPr lang="de-CH" altLang="fr-FR" sz="24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projects</a:t>
            </a:r>
            <a:endParaRPr lang="de-CH" altLang="fr-FR" sz="2400" dirty="0"/>
          </a:p>
        </p:txBody>
      </p:sp>
      <p:sp>
        <p:nvSpPr>
          <p:cNvPr id="49" name="Rectangle 20">
            <a:extLst>
              <a:ext uri="{FF2B5EF4-FFF2-40B4-BE49-F238E27FC236}">
                <a16:creationId xmlns:a16="http://schemas.microsoft.com/office/drawing/2014/main" id="{8AC227C9-0210-44DF-8925-1F42127AA575}"/>
              </a:ext>
            </a:extLst>
          </p:cNvPr>
          <p:cNvSpPr/>
          <p:nvPr/>
        </p:nvSpPr>
        <p:spPr>
          <a:xfrm>
            <a:off x="2044700" y="3683041"/>
            <a:ext cx="3252849" cy="97785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FB4021E5-7D42-4A8C-86F0-860BE22C81BF}"/>
              </a:ext>
            </a:extLst>
          </p:cNvPr>
          <p:cNvSpPr/>
          <p:nvPr/>
        </p:nvSpPr>
        <p:spPr>
          <a:xfrm>
            <a:off x="6574390" y="3472491"/>
            <a:ext cx="393273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de-CH" altLang="fr-FR" sz="24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Publication</a:t>
            </a:r>
            <a:r>
              <a:rPr lang="de-CH" altLang="fr-FR" sz="2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altLang="fr-FR" sz="24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grants</a:t>
            </a:r>
            <a:r>
              <a:rPr lang="de-CH" altLang="fr-FR" sz="2400" dirty="0"/>
              <a:t> SNSF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FFF1F7C5-83CA-40FB-9D79-D52A1F1718DE}"/>
              </a:ext>
            </a:extLst>
          </p:cNvPr>
          <p:cNvSpPr/>
          <p:nvPr/>
        </p:nvSpPr>
        <p:spPr>
          <a:xfrm>
            <a:off x="6455827" y="3355588"/>
            <a:ext cx="4051299" cy="65490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FB76C837-ECEA-4BC6-B79A-DD44E620AB87}"/>
              </a:ext>
            </a:extLst>
          </p:cNvPr>
          <p:cNvSpPr txBox="1"/>
          <p:nvPr/>
        </p:nvSpPr>
        <p:spPr>
          <a:xfrm>
            <a:off x="389864" y="527931"/>
            <a:ext cx="7543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Opportunities</a:t>
            </a:r>
            <a:r>
              <a:rPr lang="de-CH" sz="2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CH" sz="28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de-CH" sz="2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CH" sz="28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</a:t>
            </a:r>
            <a:endParaRPr lang="de-CH" sz="28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E546E6B-EC6F-4F4D-A55C-08C13A7CD4AE}"/>
              </a:ext>
            </a:extLst>
          </p:cNvPr>
          <p:cNvSpPr txBox="1"/>
          <p:nvPr/>
        </p:nvSpPr>
        <p:spPr>
          <a:xfrm>
            <a:off x="5463090" y="5428560"/>
            <a:ext cx="2294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 </a:t>
            </a:r>
            <a:r>
              <a:rPr lang="de-CH" sz="24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</a:t>
            </a:r>
            <a:r>
              <a:rPr lang="de-CH" sz="24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24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Unifr</a:t>
            </a:r>
            <a:endParaRPr lang="fr-CH" sz="2400" dirty="0"/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18E50FE0-079C-43A6-8C09-0B35198393FB}"/>
              </a:ext>
            </a:extLst>
          </p:cNvPr>
          <p:cNvSpPr/>
          <p:nvPr/>
        </p:nvSpPr>
        <p:spPr>
          <a:xfrm>
            <a:off x="5221349" y="5273449"/>
            <a:ext cx="2747632" cy="7848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79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 animBg="1"/>
      <p:bldP spid="45" grpId="0" animBg="1"/>
      <p:bldP spid="46" grpId="0"/>
      <p:bldP spid="48" grpId="0"/>
      <p:bldP spid="49" grpId="0" animBg="1"/>
      <p:bldP spid="19" grpId="0"/>
      <p:bldP spid="20" grpId="0" animBg="1"/>
      <p:bldP spid="3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6B454FD-E669-4B3A-8211-FC80830965B6}"/>
              </a:ext>
            </a:extLst>
          </p:cNvPr>
          <p:cNvSpPr/>
          <p:nvPr/>
        </p:nvSpPr>
        <p:spPr>
          <a:xfrm>
            <a:off x="1416648" y="1577998"/>
            <a:ext cx="37207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/>
              <a:t>Funding Opportunities:</a:t>
            </a:r>
          </a:p>
          <a:p>
            <a:r>
              <a:rPr lang="en-GB" b="1" i="1" dirty="0"/>
              <a:t>Internal, national, EU, worldwide</a:t>
            </a:r>
          </a:p>
          <a:p>
            <a:r>
              <a:rPr lang="en-GB" dirty="0"/>
              <a:t>Advice; finding funding;</a:t>
            </a:r>
          </a:p>
          <a:p>
            <a:r>
              <a:rPr lang="en-GB" dirty="0"/>
              <a:t>info on open and announced calls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074EEC-8245-454A-A586-DEC98772FC79}"/>
              </a:ext>
            </a:extLst>
          </p:cNvPr>
          <p:cNvSpPr/>
          <p:nvPr/>
        </p:nvSpPr>
        <p:spPr>
          <a:xfrm>
            <a:off x="1299545" y="1521661"/>
            <a:ext cx="4004368" cy="190671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9408F2-E75C-4285-B0BD-0FC9F58A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CH" dirty="0"/>
          </a:p>
        </p:txBody>
      </p:sp>
      <p:grpSp>
        <p:nvGrpSpPr>
          <p:cNvPr id="38" name="Group 36">
            <a:extLst>
              <a:ext uri="{FF2B5EF4-FFF2-40B4-BE49-F238E27FC236}">
                <a16:creationId xmlns:a16="http://schemas.microsoft.com/office/drawing/2014/main" id="{2BA55C1C-A16B-4668-95D1-5993B23BAA7C}"/>
              </a:ext>
            </a:extLst>
          </p:cNvPr>
          <p:cNvGrpSpPr/>
          <p:nvPr/>
        </p:nvGrpSpPr>
        <p:grpSpPr>
          <a:xfrm>
            <a:off x="946860" y="4266371"/>
            <a:ext cx="3214749" cy="1368151"/>
            <a:chOff x="-1157334" y="4138158"/>
            <a:chExt cx="3214749" cy="1368151"/>
          </a:xfrm>
          <a:effectLst/>
        </p:grpSpPr>
        <p:sp>
          <p:nvSpPr>
            <p:cNvPr id="40" name="Rectangle 12">
              <a:extLst>
                <a:ext uri="{FF2B5EF4-FFF2-40B4-BE49-F238E27FC236}">
                  <a16:creationId xmlns:a16="http://schemas.microsoft.com/office/drawing/2014/main" id="{9122AFEB-5C13-4868-853E-08F3C3E30E6B}"/>
                </a:ext>
              </a:extLst>
            </p:cNvPr>
            <p:cNvSpPr/>
            <p:nvPr/>
          </p:nvSpPr>
          <p:spPr>
            <a:xfrm>
              <a:off x="-804649" y="4222070"/>
              <a:ext cx="286206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i="1" dirty="0"/>
                <a:t>Proposal Support</a:t>
              </a:r>
            </a:p>
            <a:p>
              <a:r>
                <a:rPr lang="en-GB" dirty="0"/>
                <a:t>Admin; budget; </a:t>
              </a:r>
              <a:r>
                <a:rPr lang="en-GB" dirty="0" err="1"/>
                <a:t>prescreening</a:t>
              </a:r>
              <a:r>
                <a:rPr lang="en-GB" dirty="0"/>
                <a:t>; ethics;</a:t>
              </a:r>
            </a:p>
            <a:p>
              <a:r>
                <a:rPr lang="en-GB" dirty="0"/>
                <a:t>Interview training, etc. </a:t>
              </a:r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id="{2D53F482-0ED5-4C16-BE19-0415DD6C3F5B}"/>
                </a:ext>
              </a:extLst>
            </p:cNvPr>
            <p:cNvSpPr/>
            <p:nvPr/>
          </p:nvSpPr>
          <p:spPr>
            <a:xfrm>
              <a:off x="-1157334" y="4138158"/>
              <a:ext cx="3214749" cy="136815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45" name="Rectangle 20">
            <a:extLst>
              <a:ext uri="{FF2B5EF4-FFF2-40B4-BE49-F238E27FC236}">
                <a16:creationId xmlns:a16="http://schemas.microsoft.com/office/drawing/2014/main" id="{46DB7DD2-8AE3-4316-B719-8B70E4CE1A3D}"/>
              </a:ext>
            </a:extLst>
          </p:cNvPr>
          <p:cNvSpPr/>
          <p:nvPr/>
        </p:nvSpPr>
        <p:spPr>
          <a:xfrm>
            <a:off x="7123800" y="1800279"/>
            <a:ext cx="3984923" cy="1368152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6" name="Rectangle 12">
            <a:extLst>
              <a:ext uri="{FF2B5EF4-FFF2-40B4-BE49-F238E27FC236}">
                <a16:creationId xmlns:a16="http://schemas.microsoft.com/office/drawing/2014/main" id="{F5672186-F81E-46D9-8776-AC6C0C934142}"/>
              </a:ext>
            </a:extLst>
          </p:cNvPr>
          <p:cNvSpPr/>
          <p:nvPr/>
        </p:nvSpPr>
        <p:spPr>
          <a:xfrm>
            <a:off x="7172281" y="1830916"/>
            <a:ext cx="3887962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i="1" dirty="0"/>
              <a:t>EU Projects</a:t>
            </a:r>
          </a:p>
          <a:p>
            <a:r>
              <a:rPr lang="en-GB" dirty="0"/>
              <a:t>Info and advice for EU projects; admin; budget; proposal preview etc. </a:t>
            </a:r>
          </a:p>
        </p:txBody>
      </p:sp>
      <p:grpSp>
        <p:nvGrpSpPr>
          <p:cNvPr id="47" name="Group 36">
            <a:extLst>
              <a:ext uri="{FF2B5EF4-FFF2-40B4-BE49-F238E27FC236}">
                <a16:creationId xmlns:a16="http://schemas.microsoft.com/office/drawing/2014/main" id="{79E74EE7-C5F7-4C55-B41E-837337CDD960}"/>
              </a:ext>
            </a:extLst>
          </p:cNvPr>
          <p:cNvGrpSpPr/>
          <p:nvPr/>
        </p:nvGrpSpPr>
        <p:grpSpPr>
          <a:xfrm>
            <a:off x="4756420" y="3818791"/>
            <a:ext cx="2679160" cy="1368151"/>
            <a:chOff x="265647" y="4415624"/>
            <a:chExt cx="3411447" cy="1368151"/>
          </a:xfrm>
          <a:effectLst/>
        </p:grpSpPr>
        <p:sp>
          <p:nvSpPr>
            <p:cNvPr id="48" name="Rectangle 12">
              <a:extLst>
                <a:ext uri="{FF2B5EF4-FFF2-40B4-BE49-F238E27FC236}">
                  <a16:creationId xmlns:a16="http://schemas.microsoft.com/office/drawing/2014/main" id="{BB7792DF-10A4-463A-BB6B-FE07767392BF}"/>
                </a:ext>
              </a:extLst>
            </p:cNvPr>
            <p:cNvSpPr/>
            <p:nvPr/>
          </p:nvSpPr>
          <p:spPr>
            <a:xfrm>
              <a:off x="479765" y="4574745"/>
              <a:ext cx="286206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i="1" dirty="0"/>
                <a:t>Open Science</a:t>
              </a:r>
            </a:p>
            <a:p>
              <a:r>
                <a:rPr lang="en-GB" dirty="0"/>
                <a:t>Info; DMP support; </a:t>
              </a:r>
            </a:p>
            <a:p>
              <a:r>
                <a:rPr lang="en-GB" dirty="0"/>
                <a:t>OA publications</a:t>
              </a:r>
            </a:p>
          </p:txBody>
        </p:sp>
        <p:sp>
          <p:nvSpPr>
            <p:cNvPr id="49" name="Rectangle 20">
              <a:extLst>
                <a:ext uri="{FF2B5EF4-FFF2-40B4-BE49-F238E27FC236}">
                  <a16:creationId xmlns:a16="http://schemas.microsoft.com/office/drawing/2014/main" id="{8AC227C9-0210-44DF-8925-1F42127AA575}"/>
                </a:ext>
              </a:extLst>
            </p:cNvPr>
            <p:cNvSpPr/>
            <p:nvPr/>
          </p:nvSpPr>
          <p:spPr>
            <a:xfrm>
              <a:off x="265647" y="4415624"/>
              <a:ext cx="3411447" cy="1368151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18" name="Group 36">
            <a:extLst>
              <a:ext uri="{FF2B5EF4-FFF2-40B4-BE49-F238E27FC236}">
                <a16:creationId xmlns:a16="http://schemas.microsoft.com/office/drawing/2014/main" id="{49376248-0C89-4D1B-B81A-664D3913F38D}"/>
              </a:ext>
            </a:extLst>
          </p:cNvPr>
          <p:cNvGrpSpPr/>
          <p:nvPr/>
        </p:nvGrpSpPr>
        <p:grpSpPr>
          <a:xfrm>
            <a:off x="7435579" y="5540005"/>
            <a:ext cx="3456875" cy="1015217"/>
            <a:chOff x="265647" y="4415624"/>
            <a:chExt cx="3411447" cy="1758047"/>
          </a:xfrm>
          <a:effectLst/>
        </p:grpSpPr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FB4021E5-7D42-4A8C-86F0-860BE22C81BF}"/>
                </a:ext>
              </a:extLst>
            </p:cNvPr>
            <p:cNvSpPr/>
            <p:nvPr/>
          </p:nvSpPr>
          <p:spPr>
            <a:xfrm>
              <a:off x="479765" y="4574744"/>
              <a:ext cx="2862064" cy="1598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i="1" dirty="0"/>
                <a:t>ORCID</a:t>
              </a:r>
            </a:p>
            <a:p>
              <a:r>
                <a:rPr lang="en-GB" dirty="0"/>
                <a:t>Info and Trainings</a:t>
              </a: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FFF1F7C5-83CA-40FB-9D79-D52A1F1718DE}"/>
                </a:ext>
              </a:extLst>
            </p:cNvPr>
            <p:cNvSpPr/>
            <p:nvPr/>
          </p:nvSpPr>
          <p:spPr>
            <a:xfrm>
              <a:off x="265647" y="4415624"/>
              <a:ext cx="3411447" cy="136815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16" name="TextBox 10">
            <a:extLst>
              <a:ext uri="{FF2B5EF4-FFF2-40B4-BE49-F238E27FC236}">
                <a16:creationId xmlns:a16="http://schemas.microsoft.com/office/drawing/2014/main" id="{FB76C837-ECEA-4BC6-B79A-DD44E620AB87}"/>
              </a:ext>
            </a:extLst>
          </p:cNvPr>
          <p:cNvSpPr txBox="1"/>
          <p:nvPr/>
        </p:nvSpPr>
        <p:spPr>
          <a:xfrm>
            <a:off x="389864" y="527931"/>
            <a:ext cx="7543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SPR Services</a:t>
            </a:r>
          </a:p>
        </p:txBody>
      </p:sp>
    </p:spTree>
    <p:extLst>
      <p:ext uri="{BB962C8B-B14F-4D97-AF65-F5344CB8AC3E}">
        <p14:creationId xmlns:p14="http://schemas.microsoft.com/office/powerpoint/2010/main" val="191981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 animBg="1"/>
      <p:bldP spid="45" grpId="0" animBg="1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46410" y="345689"/>
            <a:ext cx="7543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UNIFR Research Promotion Service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6CF022-521E-4FB7-97EC-F2EFCD3FF3F4}"/>
              </a:ext>
            </a:extLst>
          </p:cNvPr>
          <p:cNvSpPr txBox="1"/>
          <p:nvPr/>
        </p:nvSpPr>
        <p:spPr>
          <a:xfrm>
            <a:off x="2063552" y="2620124"/>
            <a:ext cx="1621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/>
              <a:t>Dr. Katja Wirth, Head</a:t>
            </a:r>
          </a:p>
          <a:p>
            <a:pPr marL="171450" indent="-171450">
              <a:buFontTx/>
              <a:buChar char="-"/>
            </a:pPr>
            <a:r>
              <a:rPr lang="de-CH" sz="1200" dirty="0" err="1"/>
              <a:t>Strategy</a:t>
            </a:r>
            <a:endParaRPr lang="de-CH" sz="1200" dirty="0"/>
          </a:p>
          <a:p>
            <a:pPr marL="171450" indent="-171450">
              <a:buFontTx/>
              <a:buChar char="-"/>
            </a:pPr>
            <a:r>
              <a:rPr lang="de-CH" sz="1200" dirty="0"/>
              <a:t>Transition </a:t>
            </a:r>
            <a:r>
              <a:rPr lang="de-CH" sz="1200" dirty="0" err="1"/>
              <a:t>Measures</a:t>
            </a:r>
            <a:endParaRPr lang="fr-CH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057861-E6CF-49C3-9588-EE9362BC594D}"/>
              </a:ext>
            </a:extLst>
          </p:cNvPr>
          <p:cNvSpPr txBox="1"/>
          <p:nvPr/>
        </p:nvSpPr>
        <p:spPr>
          <a:xfrm>
            <a:off x="4288972" y="2613069"/>
            <a:ext cx="1736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/>
              <a:t>Dr. Barbara </a:t>
            </a:r>
            <a:r>
              <a:rPr lang="de-CH" sz="1200" b="1" dirty="0" err="1"/>
              <a:t>Gorodecki</a:t>
            </a:r>
            <a:endParaRPr lang="de-CH" sz="1200" b="1" dirty="0"/>
          </a:p>
          <a:p>
            <a:pPr marL="171450" indent="-171450">
              <a:buFontTx/>
              <a:buChar char="-"/>
            </a:pPr>
            <a:r>
              <a:rPr lang="de-CH" sz="1200" dirty="0"/>
              <a:t>SNSF</a:t>
            </a:r>
          </a:p>
          <a:p>
            <a:pPr marL="171450" indent="-171450">
              <a:buFontTx/>
              <a:buChar char="-"/>
            </a:pPr>
            <a:r>
              <a:rPr lang="de-CH" sz="1200" dirty="0"/>
              <a:t>Transition </a:t>
            </a:r>
            <a:r>
              <a:rPr lang="de-CH" sz="1200" dirty="0" err="1"/>
              <a:t>Measures</a:t>
            </a:r>
            <a:endParaRPr lang="fr-CH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1D1057-3DFA-403D-A1A7-7A8E42796344}"/>
              </a:ext>
            </a:extLst>
          </p:cNvPr>
          <p:cNvSpPr txBox="1"/>
          <p:nvPr/>
        </p:nvSpPr>
        <p:spPr>
          <a:xfrm>
            <a:off x="6445131" y="2614179"/>
            <a:ext cx="1736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/>
              <a:t>Dr. Matthias Held</a:t>
            </a:r>
          </a:p>
          <a:p>
            <a:pPr marL="171450" indent="-171450">
              <a:buFontTx/>
              <a:buChar char="-"/>
            </a:pPr>
            <a:r>
              <a:rPr lang="de-CH" sz="1200" dirty="0"/>
              <a:t>SNSF</a:t>
            </a:r>
          </a:p>
          <a:p>
            <a:pPr marL="171450" indent="-171450">
              <a:buFontTx/>
              <a:buChar char="-"/>
            </a:pPr>
            <a:r>
              <a:rPr lang="de-CH" sz="1200" dirty="0"/>
              <a:t>EU </a:t>
            </a:r>
            <a:r>
              <a:rPr lang="de-CH" sz="1200" dirty="0" err="1"/>
              <a:t>Programs</a:t>
            </a:r>
            <a:endParaRPr lang="de-CH" sz="1200" dirty="0"/>
          </a:p>
          <a:p>
            <a:pPr marL="171450" indent="-171450">
              <a:buFontTx/>
              <a:buChar char="-"/>
            </a:pPr>
            <a:r>
              <a:rPr lang="de-CH" sz="1200" dirty="0"/>
              <a:t>Transition </a:t>
            </a:r>
            <a:r>
              <a:rPr lang="de-CH" sz="1200" dirty="0" err="1"/>
              <a:t>Measures</a:t>
            </a:r>
            <a:endParaRPr lang="de-CH" sz="1200" dirty="0"/>
          </a:p>
          <a:p>
            <a:pPr marL="171450" indent="-171450">
              <a:buFontTx/>
              <a:buChar char="-"/>
            </a:pPr>
            <a:r>
              <a:rPr lang="de-CH" sz="1200" dirty="0"/>
              <a:t>Open Science</a:t>
            </a:r>
            <a:endParaRPr lang="fr-CH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F4C54C-478D-43C4-9144-20B021CAEFD8}"/>
              </a:ext>
            </a:extLst>
          </p:cNvPr>
          <p:cNvSpPr txBox="1"/>
          <p:nvPr/>
        </p:nvSpPr>
        <p:spPr>
          <a:xfrm>
            <a:off x="8731522" y="2637228"/>
            <a:ext cx="1736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/>
              <a:t>Doris Kolly</a:t>
            </a:r>
          </a:p>
          <a:p>
            <a:pPr marL="171450" indent="-171450">
              <a:buFontTx/>
              <a:buChar char="-"/>
            </a:pPr>
            <a:r>
              <a:rPr lang="de-CH" sz="1200" dirty="0"/>
              <a:t>EU </a:t>
            </a:r>
            <a:r>
              <a:rPr lang="de-CH" sz="1200" dirty="0" err="1"/>
              <a:t>Programs</a:t>
            </a:r>
            <a:r>
              <a:rPr lang="de-CH" sz="1200" dirty="0"/>
              <a:t> / Euresearch</a:t>
            </a:r>
          </a:p>
          <a:p>
            <a:pPr marL="171450" indent="-171450">
              <a:buFontTx/>
              <a:buChar char="-"/>
            </a:pPr>
            <a:r>
              <a:rPr lang="de-CH" sz="1200" dirty="0"/>
              <a:t>Transition </a:t>
            </a:r>
            <a:r>
              <a:rPr lang="de-CH" sz="1200" dirty="0" err="1"/>
              <a:t>Measures</a:t>
            </a:r>
            <a:endParaRPr lang="de-CH" sz="1200" dirty="0"/>
          </a:p>
          <a:p>
            <a:pPr marL="171450" indent="-171450">
              <a:buFontTx/>
              <a:buChar char="-"/>
            </a:pPr>
            <a:r>
              <a:rPr lang="de-CH" sz="1200" dirty="0"/>
              <a:t>Companies</a:t>
            </a:r>
            <a:endParaRPr lang="fr-CH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DACDDA-1A64-419B-84EA-7208AA97147C}"/>
              </a:ext>
            </a:extLst>
          </p:cNvPr>
          <p:cNvSpPr txBox="1"/>
          <p:nvPr/>
        </p:nvSpPr>
        <p:spPr>
          <a:xfrm>
            <a:off x="1927713" y="5496648"/>
            <a:ext cx="1893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/>
              <a:t>Tatjana Matic</a:t>
            </a:r>
          </a:p>
          <a:p>
            <a:pPr marL="171450" indent="-171450">
              <a:buFontTx/>
              <a:buChar char="-"/>
            </a:pPr>
            <a:r>
              <a:rPr lang="de-CH" sz="1200" dirty="0"/>
              <a:t>General </a:t>
            </a:r>
            <a:r>
              <a:rPr lang="de-CH" sz="1200" dirty="0" err="1"/>
              <a:t>questions</a:t>
            </a:r>
            <a:endParaRPr lang="de-CH" sz="1200" dirty="0"/>
          </a:p>
          <a:p>
            <a:pPr marL="171450" indent="-171450">
              <a:buFontTx/>
              <a:buChar char="-"/>
            </a:pPr>
            <a:r>
              <a:rPr lang="de-CH" sz="1200" dirty="0"/>
              <a:t>Open </a:t>
            </a:r>
            <a:r>
              <a:rPr lang="de-CH" sz="1200" dirty="0" err="1"/>
              <a:t>access</a:t>
            </a:r>
            <a:r>
              <a:rPr lang="de-CH" sz="1200" dirty="0"/>
              <a:t> </a:t>
            </a:r>
            <a:r>
              <a:rPr lang="de-CH" sz="1200" dirty="0" err="1"/>
              <a:t>publication</a:t>
            </a:r>
            <a:r>
              <a:rPr lang="de-CH" sz="1200" dirty="0"/>
              <a:t> </a:t>
            </a:r>
            <a:r>
              <a:rPr lang="de-CH" sz="1200" dirty="0" err="1"/>
              <a:t>of</a:t>
            </a:r>
            <a:r>
              <a:rPr lang="de-CH" sz="1200" dirty="0"/>
              <a:t> PhD </a:t>
            </a:r>
            <a:r>
              <a:rPr lang="de-CH" sz="1200" dirty="0" err="1"/>
              <a:t>thesis</a:t>
            </a:r>
            <a:endParaRPr lang="fr-CH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4D4B88-F28B-482F-8FF0-D253F29A0C5F}"/>
              </a:ext>
            </a:extLst>
          </p:cNvPr>
          <p:cNvSpPr txBox="1"/>
          <p:nvPr/>
        </p:nvSpPr>
        <p:spPr>
          <a:xfrm>
            <a:off x="4150257" y="5498666"/>
            <a:ext cx="1736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/>
              <a:t>Anne </a:t>
            </a:r>
            <a:r>
              <a:rPr lang="de-CH" sz="1200" b="1" dirty="0" err="1"/>
              <a:t>Progin</a:t>
            </a:r>
            <a:endParaRPr lang="de-CH" sz="1200" dirty="0"/>
          </a:p>
          <a:p>
            <a:pPr marL="171450" indent="-171450">
              <a:buFontTx/>
              <a:buChar char="-"/>
            </a:pPr>
            <a:r>
              <a:rPr lang="de-CH" sz="1200" dirty="0"/>
              <a:t>Fonds du </a:t>
            </a:r>
            <a:r>
              <a:rPr lang="de-CH" sz="1200" dirty="0" err="1"/>
              <a:t>centenaire</a:t>
            </a:r>
            <a:endParaRPr lang="de-CH" sz="1200" dirty="0"/>
          </a:p>
          <a:p>
            <a:pPr marL="171450" indent="-171450">
              <a:buFontTx/>
              <a:buChar char="-"/>
            </a:pPr>
            <a:r>
              <a:rPr lang="de-CH" sz="1200" dirty="0"/>
              <a:t>Pool de </a:t>
            </a:r>
            <a:r>
              <a:rPr lang="de-CH" sz="1200" dirty="0" err="1"/>
              <a:t>recherche</a:t>
            </a:r>
            <a:endParaRPr lang="de-CH" sz="1200" dirty="0"/>
          </a:p>
          <a:p>
            <a:pPr marL="171450" indent="-171450">
              <a:buFontTx/>
              <a:buChar char="-"/>
            </a:pPr>
            <a:r>
              <a:rPr lang="de-CH" sz="1200" dirty="0"/>
              <a:t>Doc.Mobility</a:t>
            </a:r>
            <a:endParaRPr lang="fr-CH" sz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552498-5E96-4AFE-BDBA-32613A26974C}"/>
              </a:ext>
            </a:extLst>
          </p:cNvPr>
          <p:cNvSpPr txBox="1"/>
          <p:nvPr/>
        </p:nvSpPr>
        <p:spPr>
          <a:xfrm>
            <a:off x="6585013" y="5550348"/>
            <a:ext cx="1736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/>
              <a:t>Dr. Juliette </a:t>
            </a:r>
            <a:r>
              <a:rPr lang="de-CH" sz="1200" b="1" dirty="0" err="1"/>
              <a:t>Vuille</a:t>
            </a:r>
            <a:endParaRPr lang="de-CH" sz="1200" b="1" dirty="0"/>
          </a:p>
          <a:p>
            <a:pPr marL="171450" indent="-171450">
              <a:buFontTx/>
              <a:buChar char="-"/>
            </a:pPr>
            <a:r>
              <a:rPr lang="de-CH" sz="1200" dirty="0"/>
              <a:t>SNSF</a:t>
            </a:r>
          </a:p>
          <a:p>
            <a:pPr marL="171450" indent="-171450">
              <a:buFontTx/>
              <a:buChar char="-"/>
            </a:pPr>
            <a:r>
              <a:rPr lang="de-CH" sz="1200" dirty="0" err="1"/>
              <a:t>Humanities</a:t>
            </a:r>
            <a:endParaRPr lang="de-CH" sz="1200" dirty="0"/>
          </a:p>
          <a:p>
            <a:pPr marL="171450" indent="-171450">
              <a:buFontTx/>
              <a:buChar char="-"/>
            </a:pPr>
            <a:r>
              <a:rPr lang="de-CH" sz="1200" dirty="0"/>
              <a:t>Communication</a:t>
            </a:r>
            <a:endParaRPr lang="fr-CH" sz="12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5C850B6-222F-4BE8-A1CA-57C8C75CAC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97" y="1268761"/>
            <a:ext cx="1302857" cy="130285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326D334-24B1-4FE7-BF3C-865E8B4BCE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32" y="1268762"/>
            <a:ext cx="1302857" cy="130285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8929203-E0B7-4E7D-9C31-805FE07A5C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18" y="3917962"/>
            <a:ext cx="1461600" cy="14616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D63DA085-F0E5-48B4-BF97-FB12D41F04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9221" y="1261426"/>
            <a:ext cx="1302858" cy="1302858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EC602B3C-E22B-44ED-BAD2-15F7159055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18" y="1261426"/>
            <a:ext cx="1302858" cy="1302858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FA2C2933-1655-4CE3-9609-48BF2F6D37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0411" y="3917961"/>
            <a:ext cx="1461668" cy="146166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D51480F-9ED6-402F-9740-3085207B60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972" y="3917961"/>
            <a:ext cx="1461600" cy="14616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8430BF0-61DF-42E2-8410-83B19556F59E}"/>
              </a:ext>
            </a:extLst>
          </p:cNvPr>
          <p:cNvSpPr/>
          <p:nvPr/>
        </p:nvSpPr>
        <p:spPr>
          <a:xfrm>
            <a:off x="8746632" y="3917893"/>
            <a:ext cx="1302857" cy="14616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TextBox 31">
            <a:extLst>
              <a:ext uri="{FF2B5EF4-FFF2-40B4-BE49-F238E27FC236}">
                <a16:creationId xmlns:a16="http://schemas.microsoft.com/office/drawing/2014/main" id="{D88EDF59-0F27-41C1-9C9A-73A832EA6FC3}"/>
              </a:ext>
            </a:extLst>
          </p:cNvPr>
          <p:cNvSpPr txBox="1"/>
          <p:nvPr/>
        </p:nvSpPr>
        <p:spPr>
          <a:xfrm>
            <a:off x="8725220" y="5550347"/>
            <a:ext cx="173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/>
              <a:t>New </a:t>
            </a:r>
            <a:r>
              <a:rPr lang="de-CH" sz="1200" b="1" dirty="0" err="1"/>
              <a:t>collaborator</a:t>
            </a:r>
            <a:endParaRPr lang="de-CH" sz="1200" b="1" dirty="0"/>
          </a:p>
          <a:p>
            <a:pPr marL="171450" indent="-171450">
              <a:buFontTx/>
              <a:buChar char="-"/>
            </a:pPr>
            <a:r>
              <a:rPr lang="de-CH" sz="1200" dirty="0"/>
              <a:t>Ranking</a:t>
            </a:r>
          </a:p>
          <a:p>
            <a:pPr marL="171450" indent="-171450">
              <a:buFontTx/>
              <a:buChar char="-"/>
            </a:pPr>
            <a:r>
              <a:rPr lang="de-CH" sz="1200" dirty="0"/>
              <a:t>ORCID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124068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>
            <a:extLst>
              <a:ext uri="{FF2B5EF4-FFF2-40B4-BE49-F238E27FC236}">
                <a16:creationId xmlns:a16="http://schemas.microsoft.com/office/drawing/2014/main" id="{7524D931-2269-4BA7-BCAD-C5B4333A2D10}"/>
              </a:ext>
            </a:extLst>
          </p:cNvPr>
          <p:cNvSpPr/>
          <p:nvPr/>
        </p:nvSpPr>
        <p:spPr>
          <a:xfrm>
            <a:off x="1259992" y="2030676"/>
            <a:ext cx="6407967" cy="1435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 dirty="0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7AD5D16E-77E6-48C7-9BF0-0D3CED1FABA2}"/>
              </a:ext>
            </a:extLst>
          </p:cNvPr>
          <p:cNvSpPr/>
          <p:nvPr/>
        </p:nvSpPr>
        <p:spPr>
          <a:xfrm>
            <a:off x="8226107" y="3919221"/>
            <a:ext cx="1578294" cy="72897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25D570CF-5CDC-4624-8F12-67D1A8DD30B5}"/>
              </a:ext>
            </a:extLst>
          </p:cNvPr>
          <p:cNvSpPr txBox="1"/>
          <p:nvPr/>
        </p:nvSpPr>
        <p:spPr>
          <a:xfrm>
            <a:off x="1387487" y="2197242"/>
            <a:ext cx="6280472" cy="110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Mobility programs and around 150 bilateral agreements managed by the </a:t>
            </a:r>
            <a:r>
              <a:rPr lang="en-US" sz="2000" dirty="0">
                <a:latin typeface="Arial" pitchFamily="34" charset="0"/>
                <a:ea typeface="ＭＳ Ｐゴシック" panose="020B0600070205080204" pitchFamily="34" charset="-128"/>
                <a:cs typeface="Arial" pitchFamily="34" charset="0"/>
                <a:hlinkClick r:id="rId3"/>
              </a:rPr>
              <a:t>International Relations Office</a:t>
            </a:r>
            <a:r>
              <a:rPr lang="en-US" sz="2000" dirty="0"/>
              <a:t>	</a:t>
            </a:r>
            <a:endParaRPr lang="de-CH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08785D8-6E35-477F-B2EB-261408C258F6}"/>
              </a:ext>
            </a:extLst>
          </p:cNvPr>
          <p:cNvSpPr/>
          <p:nvPr/>
        </p:nvSpPr>
        <p:spPr>
          <a:xfrm>
            <a:off x="8299293" y="4111851"/>
            <a:ext cx="1578294" cy="40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fr-FR" sz="2000" dirty="0">
                <a:latin typeface="Arial" pitchFamily="34" charset="0"/>
                <a:ea typeface="ＭＳ Ｐゴシック" panose="020B0600070205080204" pitchFamily="34" charset="-128"/>
                <a:cs typeface="Arial" pitchFamily="34" charset="0"/>
                <a:hlinkClick r:id="rId3"/>
              </a:rPr>
              <a:t>CSWM</a:t>
            </a:r>
            <a:endParaRPr lang="fr-CH" altLang="fr-FR" sz="2000" dirty="0"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2854FC4B-D59F-4467-9DA5-6FA7898C795F}"/>
              </a:ext>
            </a:extLst>
          </p:cNvPr>
          <p:cNvSpPr txBox="1"/>
          <p:nvPr/>
        </p:nvSpPr>
        <p:spPr>
          <a:xfrm>
            <a:off x="546410" y="345689"/>
            <a:ext cx="7543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Others</a:t>
            </a:r>
            <a:r>
              <a:rPr lang="de-CH" sz="2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at </a:t>
            </a:r>
            <a:r>
              <a:rPr lang="de-CH" sz="28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Unifr</a:t>
            </a:r>
            <a:r>
              <a:rPr lang="de-CH" sz="2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CH" sz="28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who</a:t>
            </a:r>
            <a:r>
              <a:rPr lang="de-CH" sz="2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CH" sz="28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may</a:t>
            </a:r>
            <a:r>
              <a:rPr lang="de-CH" sz="2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support </a:t>
            </a:r>
            <a:r>
              <a:rPr lang="de-CH" sz="28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</a:t>
            </a:r>
            <a:endParaRPr lang="de-CH" sz="28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E8AA151-BAC1-4B37-8AE5-78E62FB5F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0204" cy="729995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3C2A53F-0D17-4E98-86A8-E40CA4218D1E}"/>
              </a:ext>
            </a:extLst>
          </p:cNvPr>
          <p:cNvSpPr/>
          <p:nvPr/>
        </p:nvSpPr>
        <p:spPr>
          <a:xfrm>
            <a:off x="2389932" y="5016500"/>
            <a:ext cx="7046168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800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911FDEB-572C-4CAD-84FF-9C1867C8E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9932" y="4648199"/>
            <a:ext cx="7046168" cy="16695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We help </a:t>
            </a:r>
            <a:r>
              <a:rPr lang="en-US" sz="2400" b="1" dirty="0" err="1"/>
              <a:t>UniFR</a:t>
            </a:r>
            <a:r>
              <a:rPr lang="en-US" sz="2400" b="1" dirty="0"/>
              <a:t> research flourish!</a:t>
            </a:r>
          </a:p>
          <a:p>
            <a:pPr marL="0" indent="0" algn="ctr">
              <a:buNone/>
            </a:pPr>
            <a:endParaRPr lang="fr-CH" sz="2400" b="1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59CD849-272C-4988-A8D9-11099EA3736B}"/>
              </a:ext>
            </a:extLst>
          </p:cNvPr>
          <p:cNvSpPr/>
          <p:nvPr/>
        </p:nvSpPr>
        <p:spPr>
          <a:xfrm>
            <a:off x="2837190" y="994532"/>
            <a:ext cx="6260833" cy="30469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fr-CH" sz="2400" dirty="0">
              <a:latin typeface="+mj-lt"/>
            </a:endParaRPr>
          </a:p>
          <a:p>
            <a:pPr algn="ctr"/>
            <a:r>
              <a:rPr lang="fr-CH" sz="2400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research@unifr.ch</a:t>
            </a:r>
            <a:endParaRPr lang="fr-CH" sz="2400" dirty="0">
              <a:latin typeface="+mj-lt"/>
            </a:endParaRPr>
          </a:p>
          <a:p>
            <a:pPr algn="ctr"/>
            <a:endParaRPr lang="de-CH" sz="2400" b="0" i="0" dirty="0">
              <a:effectLst/>
              <a:latin typeface="+mj-lt"/>
            </a:endParaRPr>
          </a:p>
          <a:p>
            <a:pPr algn="ctr"/>
            <a:r>
              <a:rPr lang="en-US" sz="2400" dirty="0">
                <a:hlinkClick r:id="rId5"/>
              </a:rPr>
              <a:t>Researcher Portal @</a:t>
            </a:r>
            <a:r>
              <a:rPr lang="en-US" sz="2400" dirty="0" err="1">
                <a:hlinkClick r:id="rId5"/>
              </a:rPr>
              <a:t>unifr</a:t>
            </a:r>
            <a:endParaRPr lang="en-US" sz="2400" dirty="0">
              <a:latin typeface="+mj-lt"/>
            </a:endParaRPr>
          </a:p>
          <a:p>
            <a:pPr algn="ctr"/>
            <a:endParaRPr lang="en-US" sz="2400" b="0" i="0" dirty="0">
              <a:effectLst/>
              <a:latin typeface="+mj-lt"/>
            </a:endParaRPr>
          </a:p>
          <a:p>
            <a:pPr algn="ctr"/>
            <a:endParaRPr lang="en-US" sz="2400" dirty="0">
              <a:latin typeface="+mj-lt"/>
            </a:endParaRPr>
          </a:p>
          <a:p>
            <a:pPr algn="ctr"/>
            <a:endParaRPr lang="en-US" sz="2400" b="0" i="0" dirty="0">
              <a:effectLst/>
              <a:latin typeface="+mj-lt"/>
            </a:endParaRPr>
          </a:p>
          <a:p>
            <a:pPr algn="ctr"/>
            <a:r>
              <a:rPr lang="de-CH" sz="2400" b="0" i="0" dirty="0" err="1">
                <a:effectLst/>
                <a:latin typeface="+mj-lt"/>
              </a:rPr>
              <a:t>Don’t</a:t>
            </a:r>
            <a:r>
              <a:rPr lang="de-CH" sz="2400" b="0" i="0" dirty="0">
                <a:effectLst/>
                <a:latin typeface="+mj-lt"/>
              </a:rPr>
              <a:t> </a:t>
            </a:r>
            <a:r>
              <a:rPr lang="de-CH" sz="2400" b="0" i="0" dirty="0" err="1">
                <a:effectLst/>
                <a:latin typeface="+mj-lt"/>
              </a:rPr>
              <a:t>hesitate</a:t>
            </a:r>
            <a:r>
              <a:rPr lang="de-CH" sz="2400" b="0" i="0" dirty="0">
                <a:effectLst/>
                <a:latin typeface="+mj-lt"/>
              </a:rPr>
              <a:t> </a:t>
            </a:r>
            <a:r>
              <a:rPr lang="de-CH" sz="2400" b="0" i="0" dirty="0" err="1">
                <a:effectLst/>
                <a:latin typeface="+mj-lt"/>
              </a:rPr>
              <a:t>to</a:t>
            </a:r>
            <a:r>
              <a:rPr lang="de-CH" sz="2400" b="0" i="0" dirty="0">
                <a:effectLst/>
                <a:latin typeface="+mj-lt"/>
              </a:rPr>
              <a:t> </a:t>
            </a:r>
            <a:r>
              <a:rPr lang="de-CH" sz="2400" b="0" i="0" dirty="0" err="1">
                <a:effectLst/>
                <a:latin typeface="+mj-lt"/>
              </a:rPr>
              <a:t>contact</a:t>
            </a:r>
            <a:r>
              <a:rPr lang="de-CH" sz="2400" b="0" i="0" dirty="0">
                <a:effectLst/>
                <a:latin typeface="+mj-lt"/>
              </a:rPr>
              <a:t> </a:t>
            </a:r>
            <a:r>
              <a:rPr lang="de-CH" sz="2400" b="0" i="0" dirty="0" err="1">
                <a:effectLst/>
                <a:latin typeface="+mj-lt"/>
              </a:rPr>
              <a:t>us</a:t>
            </a:r>
            <a:r>
              <a:rPr lang="de-CH" sz="2400" b="0" i="0" dirty="0">
                <a:effectLst/>
                <a:latin typeface="+mj-lt"/>
              </a:rPr>
              <a:t>!</a:t>
            </a:r>
            <a:endParaRPr lang="fr-CH" sz="2400" b="0" i="0" dirty="0">
              <a:effectLst/>
              <a:latin typeface="+mj-lt"/>
            </a:endParaRPr>
          </a:p>
        </p:txBody>
      </p:sp>
      <p:pic>
        <p:nvPicPr>
          <p:cNvPr id="7" name="Picture 6" descr="signature_1050928716">
            <a:hlinkClick r:id="rId6"/>
            <a:extLst>
              <a:ext uri="{FF2B5EF4-FFF2-40B4-BE49-F238E27FC236}">
                <a16:creationId xmlns:a16="http://schemas.microsoft.com/office/drawing/2014/main" id="{BCF41530-F4C0-43F2-BF9F-73E197858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95" y="2897222"/>
            <a:ext cx="318312" cy="31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ignature_625715329">
            <a:hlinkClick r:id="rId9"/>
            <a:extLst>
              <a:ext uri="{FF2B5EF4-FFF2-40B4-BE49-F238E27FC236}">
                <a16:creationId xmlns:a16="http://schemas.microsoft.com/office/drawing/2014/main" id="{672F7D68-E084-46BC-B77F-2C77B8BC7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55" y="2908300"/>
            <a:ext cx="318312" cy="31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ignature_1838449302">
            <a:hlinkClick r:id="rId12"/>
            <a:extLst>
              <a:ext uri="{FF2B5EF4-FFF2-40B4-BE49-F238E27FC236}">
                <a16:creationId xmlns:a16="http://schemas.microsoft.com/office/drawing/2014/main" id="{A8E02C56-A9C1-40C2-B4C9-54F233CF9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988" y="2897222"/>
            <a:ext cx="318312" cy="31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ignature_349976667">
            <a:hlinkClick r:id="rId15"/>
            <a:extLst>
              <a:ext uri="{FF2B5EF4-FFF2-40B4-BE49-F238E27FC236}">
                <a16:creationId xmlns:a16="http://schemas.microsoft.com/office/drawing/2014/main" id="{A9DD17E6-D8C5-4E64-A9FF-35449A01C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r:link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99" y="2897222"/>
            <a:ext cx="318312" cy="31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07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build="p"/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FNS_couleurs">
      <a:dk1>
        <a:sysClr val="windowText" lastClr="000000"/>
      </a:dk1>
      <a:lt1>
        <a:sysClr val="window" lastClr="FFFFFF"/>
      </a:lt1>
      <a:dk2>
        <a:srgbClr val="888888"/>
      </a:dk2>
      <a:lt2>
        <a:srgbClr val="18338F"/>
      </a:lt2>
      <a:accent1>
        <a:srgbClr val="18338F"/>
      </a:accent1>
      <a:accent2>
        <a:srgbClr val="FF9933"/>
      </a:accent2>
      <a:accent3>
        <a:srgbClr val="781675"/>
      </a:accent3>
      <a:accent4>
        <a:srgbClr val="008A43"/>
      </a:accent4>
      <a:accent5>
        <a:srgbClr val="B8292F"/>
      </a:accent5>
      <a:accent6>
        <a:srgbClr val="D3C400"/>
      </a:accent6>
      <a:hlink>
        <a:srgbClr val="000000"/>
      </a:hlink>
      <a:folHlink>
        <a:srgbClr val="000000"/>
      </a:folHlink>
    </a:clrScheme>
    <a:fontScheme name="FNS_pol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FNS_couleurs">
      <a:dk1>
        <a:sysClr val="windowText" lastClr="000000"/>
      </a:dk1>
      <a:lt1>
        <a:sysClr val="window" lastClr="FFFFFF"/>
      </a:lt1>
      <a:dk2>
        <a:srgbClr val="888888"/>
      </a:dk2>
      <a:lt2>
        <a:srgbClr val="18338F"/>
      </a:lt2>
      <a:accent1>
        <a:srgbClr val="18338F"/>
      </a:accent1>
      <a:accent2>
        <a:srgbClr val="FF9933"/>
      </a:accent2>
      <a:accent3>
        <a:srgbClr val="781675"/>
      </a:accent3>
      <a:accent4>
        <a:srgbClr val="008A43"/>
      </a:accent4>
      <a:accent5>
        <a:srgbClr val="B8292F"/>
      </a:accent5>
      <a:accent6>
        <a:srgbClr val="D3C400"/>
      </a:accent6>
      <a:hlink>
        <a:srgbClr val="000000"/>
      </a:hlink>
      <a:folHlink>
        <a:srgbClr val="000000"/>
      </a:folHlink>
    </a:clrScheme>
    <a:fontScheme name="FNS_pol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FNS_couleurs">
      <a:dk1>
        <a:sysClr val="windowText" lastClr="000000"/>
      </a:dk1>
      <a:lt1>
        <a:sysClr val="window" lastClr="FFFFFF"/>
      </a:lt1>
      <a:dk2>
        <a:srgbClr val="888888"/>
      </a:dk2>
      <a:lt2>
        <a:srgbClr val="18338F"/>
      </a:lt2>
      <a:accent1>
        <a:srgbClr val="18338F"/>
      </a:accent1>
      <a:accent2>
        <a:srgbClr val="FF9933"/>
      </a:accent2>
      <a:accent3>
        <a:srgbClr val="781675"/>
      </a:accent3>
      <a:accent4>
        <a:srgbClr val="008A43"/>
      </a:accent4>
      <a:accent5>
        <a:srgbClr val="B8292F"/>
      </a:accent5>
      <a:accent6>
        <a:srgbClr val="D3C400"/>
      </a:accent6>
      <a:hlink>
        <a:srgbClr val="000000"/>
      </a:hlink>
      <a:folHlink>
        <a:srgbClr val="000000"/>
      </a:folHlink>
    </a:clrScheme>
    <a:fontScheme name="FNS_pol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xonomie générale" ma:contentTypeID="0x0101003B8213B60D2E41E597C4821E72A643A60800C1ED5181E4FDBD41B4C1BCCA30414CB0" ma:contentTypeVersion="5" ma:contentTypeDescription="Créer un nouveau document de type Taxonomie générale" ma:contentTypeScope="" ma:versionID="77bed8574cdea939d5d165708cfd69f2">
  <xsd:schema xmlns:xsd="http://www.w3.org/2001/XMLSchema" xmlns:xs="http://www.w3.org/2001/XMLSchema" xmlns:p="http://schemas.microsoft.com/office/2006/metadata/properties" xmlns:ns2="c070a764-005a-48b7-9ac9-a2251b1c5df4" xmlns:ns3="2983a6ff-8f90-41b3-9614-eafa3388d6b1" targetNamespace="http://schemas.microsoft.com/office/2006/metadata/properties" ma:root="true" ma:fieldsID="56b4bd91af23ec8d55225ded54eebd4f" ns2:_="" ns3:_="">
    <xsd:import namespace="c070a764-005a-48b7-9ac9-a2251b1c5df4"/>
    <xsd:import namespace="2983a6ff-8f90-41b3-9614-eafa3388d6b1"/>
    <xsd:element name="properties">
      <xsd:complexType>
        <xsd:sequence>
          <xsd:element name="documentManagement">
            <xsd:complexType>
              <xsd:all>
                <xsd:element ref="ns3:TaxKeywordTaxHTField" minOccurs="0"/>
                <xsd:element ref="ns2:SNFShortDescription" minOccurs="0"/>
                <xsd:element ref="ns2:SNFUnofficialMeeting" minOccurs="0"/>
                <xsd:element ref="ns3:_dlc_DocId" minOccurs="0"/>
                <xsd:element ref="ns3:_dlc_DocIdUrl" minOccurs="0"/>
                <xsd:element ref="ns3:_dlc_DocIdPersistId" minOccurs="0"/>
                <xsd:element ref="ns3:TaxCatchAll" minOccurs="0"/>
                <xsd:element ref="ns2:lb36e8d91331443c8d96a585ce1964db" minOccurs="0"/>
                <xsd:element ref="ns2:n5641ce1469f4087a47bc847f847c822" minOccurs="0"/>
                <xsd:element ref="ns2:j2e2211386a2483994d0a5ae96787d4d" minOccurs="0"/>
                <xsd:element ref="ns2:e0e2ddb0e7144387a587fb8097036373" minOccurs="0"/>
                <xsd:element ref="ns2:a4484600007346049b86979b85a40979" minOccurs="0"/>
                <xsd:element ref="ns2:bcc3e3ea51114e69a24e45c632f36517" minOccurs="0"/>
                <xsd:element ref="ns3:MP_UserTags" minOccurs="0"/>
                <xsd:element ref="ns3:MP_Inherited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0a764-005a-48b7-9ac9-a2251b1c5df4" elementFormDefault="qualified">
    <xsd:import namespace="http://schemas.microsoft.com/office/2006/documentManagement/types"/>
    <xsd:import namespace="http://schemas.microsoft.com/office/infopath/2007/PartnerControls"/>
    <xsd:element name="SNFShortDescription" ma:index="18" nillable="true" ma:displayName="Short Description" ma:description="Brève description du document" ma:indexed="true" ma:internalName="SNFShortDescription">
      <xsd:simpleType>
        <xsd:restriction base="dms:Text">
          <xsd:maxLength value="255"/>
        </xsd:restriction>
      </xsd:simpleType>
    </xsd:element>
    <xsd:element name="SNFUnofficialMeeting" ma:index="19" nillable="true" ma:displayName="Unofficial Meeting" ma:description="Champ pour la description d'un meeting inofficiel" ma:indexed="true" ma:internalName="SNFUnofficialMeeting">
      <xsd:simpleType>
        <xsd:restriction base="dms:Text">
          <xsd:maxLength value="255"/>
        </xsd:restriction>
      </xsd:simpleType>
    </xsd:element>
    <xsd:element name="lb36e8d91331443c8d96a585ce1964db" ma:index="24" ma:taxonomy="true" ma:internalName="lb36e8d91331443c8d96a585ce1964db" ma:taxonomyFieldName="SNFDocType" ma:displayName="Document Type" ma:indexed="true" ma:fieldId="{5b36e8d9-1331-443c-8d96-a585ce1964db}" ma:sspId="0b54d53d-2be6-4ac2-b7a3-9c7821afbd4d" ma:termSetId="6ca90389-9296-470f-86e9-216deaacaa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5641ce1469f4087a47bc847f847c822" ma:index="25" ma:taxonomy="true" ma:internalName="n5641ce1469f4087a47bc847f847c822" ma:taxonomyFieldName="SNFDocLanguage" ma:displayName="Document Language" ma:indexed="true" ma:default="1;#DE|e1cb7533-064d-4376-a67f-7d95a669e7a5" ma:fieldId="{75641ce1-469f-4087-a47b-c847f847c822}" ma:sspId="0b54d53d-2be6-4ac2-b7a3-9c7821afbd4d" ma:termSetId="3e29cab6-fa8a-43e0-bec5-431042b106db" ma:anchorId="3e29cab6-fa8a-43e0-bec5-431042b106db" ma:open="false" ma:isKeyword="false">
      <xsd:complexType>
        <xsd:sequence>
          <xsd:element ref="pc:Terms" minOccurs="0" maxOccurs="1"/>
        </xsd:sequence>
      </xsd:complexType>
    </xsd:element>
    <xsd:element name="j2e2211386a2483994d0a5ae96787d4d" ma:index="26" ma:taxonomy="true" ma:internalName="j2e2211386a2483994d0a5ae96787d4d" ma:taxonomyFieldName="SNFDocClassification" ma:displayName="Classification" ma:indexed="true" ma:default="2;#Interne|2098cfe7-2597-4f0f-a7af-aa727bff47ef" ma:fieldId="{32e22113-86a2-4839-94d0-a5ae96787d4d}" ma:sspId="0b54d53d-2be6-4ac2-b7a3-9c7821afbd4d" ma:termSetId="e86ca282-58ff-4d2e-bf9b-1ff68fd837ad" ma:anchorId="e86ca282-58ff-4d2e-bf9b-1ff68fd837ad" ma:open="false" ma:isKeyword="false">
      <xsd:complexType>
        <xsd:sequence>
          <xsd:element ref="pc:Terms" minOccurs="0" maxOccurs="1"/>
        </xsd:sequence>
      </xsd:complexType>
    </xsd:element>
    <xsd:element name="e0e2ddb0e7144387a587fb8097036373" ma:index="27" nillable="true" ma:taxonomy="true" ma:internalName="e0e2ddb0e7144387a587fb8097036373" ma:taxonomyFieldName="SNFSiteWords1" ma:displayName="Site-Words 1" ma:indexed="true" ma:fieldId="{e0e2ddb0-e714-4387-a587-fb8097036373}" ma:sspId="0b54d53d-2be6-4ac2-b7a3-9c7821afbd4d" ma:termSetId="b0eee59c-36f2-4823-b29b-f1ff7e5cb1a7" ma:anchorId="0e1e1806-af25-4e74-bc5e-08793ae35301" ma:open="false" ma:isKeyword="false">
      <xsd:complexType>
        <xsd:sequence>
          <xsd:element ref="pc:Terms" minOccurs="0" maxOccurs="1"/>
        </xsd:sequence>
      </xsd:complexType>
    </xsd:element>
    <xsd:element name="a4484600007346049b86979b85a40979" ma:index="28" nillable="true" ma:taxonomy="true" ma:internalName="a4484600007346049b86979b85a40979" ma:taxonomyFieldName="SNFSiteWords2" ma:displayName="Site-Words 2" ma:indexed="true" ma:fieldId="{a4484600-0073-4604-9b86-979b85a40979}" ma:sspId="0b54d53d-2be6-4ac2-b7a3-9c7821afbd4d" ma:termSetId="b0eee59c-36f2-4823-b29b-f1ff7e5cb1a7" ma:anchorId="69ba9b12-9b43-4d0e-9c0c-b1f9b09bf595" ma:open="false" ma:isKeyword="false">
      <xsd:complexType>
        <xsd:sequence>
          <xsd:element ref="pc:Terms" minOccurs="0" maxOccurs="1"/>
        </xsd:sequence>
      </xsd:complexType>
    </xsd:element>
    <xsd:element name="bcc3e3ea51114e69a24e45c632f36517" ma:index="29" nillable="true" ma:taxonomy="true" ma:internalName="bcc3e3ea51114e69a24e45c632f36517" ma:taxonomyFieldName="SNFFreeTerms" ma:displayName="Free terms" ma:indexed="true" ma:fieldId="{bcc3e3ea-5111-4e69-a24e-45c632f36517}" ma:taxonomyMulti="true" ma:sspId="0b54d53d-2be6-4ac2-b7a3-9c7821afbd4d" ma:termSetId="32ebc9a3-20c8-417e-a44b-ab67f16fc7c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3a6ff-8f90-41b3-9614-eafa3388d6b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6" nillable="true" ma:taxonomy="true" ma:internalName="TaxKeywordTaxHTField" ma:taxonomyFieldName="TaxKeyword" ma:displayName="Enterprise Keywords" ma:fieldId="{23f27201-bee3-471e-b2e7-b64fd8b7ca38}" ma:taxonomyMulti="true" ma:sspId="0b54d53d-2be6-4ac2-b7a3-9c7821afbd4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20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21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3" nillable="true" ma:displayName="Taxonomy Catch All Column" ma:description="" ma:hidden="true" ma:list="{24fc9c9b-5171-4375-9f3c-3ccba9643695}" ma:internalName="TaxCatchAll" ma:showField="CatchAllData" ma:web="2983a6ff-8f90-41b3-9614-eafa3388d6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P_UserTags" ma:index="30" nillable="true" ma:displayName="Tags" ma:hidden="true" ma:internalName="MP_UserTags" ma:readOnly="false">
      <xsd:simpleType>
        <xsd:restriction base="dms:Unknown"/>
      </xsd:simpleType>
    </xsd:element>
    <xsd:element name="MP_InheritedTags" ma:index="31" nillable="true" ma:displayName="Vererbte Tags" ma:hidden="true" ma:internalName="MP_InheritedTags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Urls xmlns="http://schemas.microsoft.com/sharepoint/v3/contenttype/forms/url">
  <Display>SNFCustomContentTypesForms/SNF_StandardCT_DisplayForm.aspx</Display>
  <Edit>SNFCustomContentTypesForms/SNF_StandardCT_EditForm.aspx</Edit>
  <New>SNFCustomContentTypesForms/SNF_StandardCT_NewForm.aspx</New>
</FormUrl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5641ce1469f4087a47bc847f847c822 xmlns="c070a764-005a-48b7-9ac9-a2251b1c5df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bb7b4790-ce7c-46fa-b03f-2b2fe92d416d</TermId>
        </TermInfo>
      </Terms>
    </n5641ce1469f4087a47bc847f847c822>
    <e0e2ddb0e7144387a587fb8097036373 xmlns="c070a764-005a-48b7-9ac9-a2251b1c5df4">
      <Terms xmlns="http://schemas.microsoft.com/office/infopath/2007/PartnerControls">
        <TermInfo xmlns="http://schemas.microsoft.com/office/infopath/2007/PartnerControls">
          <TermName xmlns="http://schemas.microsoft.com/office/infopath/2007/PartnerControls">Folien SNF</TermName>
          <TermId xmlns="http://schemas.microsoft.com/office/infopath/2007/PartnerControls">ff26a946-f900-4107-9596-4ae28f484d36</TermId>
        </TermInfo>
      </Terms>
    </e0e2ddb0e7144387a587fb8097036373>
    <SNFUnofficialMeeting xmlns="c070a764-005a-48b7-9ac9-a2251b1c5df4" xsi:nil="true"/>
    <j2e2211386a2483994d0a5ae96787d4d xmlns="c070a764-005a-48b7-9ac9-a2251b1c5df4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2098cfe7-2597-4f0f-a7af-aa727bff47ef</TermId>
        </TermInfo>
      </Terms>
    </j2e2211386a2483994d0a5ae96787d4d>
    <MP_InheritedTags xmlns="2983a6ff-8f90-41b3-9614-eafa3388d6b1">((sn24)(sn1))((sn70)(sn6))((sn1103)(sn64)(sn5))((sn30)(sn2))</MP_InheritedTags>
    <a4484600007346049b86979b85a40979 xmlns="c070a764-005a-48b7-9ac9-a2251b1c5df4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2018</TermName>
          <TermId xmlns="http://schemas.microsoft.com/office/infopath/2007/PartnerControls">504aae82-6ea3-463d-a961-c0622f0dcb9b</TermId>
        </TermInfo>
      </Terms>
    </a4484600007346049b86979b85a40979>
    <TaxCatchAll xmlns="2983a6ff-8f90-41b3-9614-eafa3388d6b1">
      <Value>12</Value>
      <Value>4356</Value>
      <Value>1598</Value>
      <Value>2</Value>
      <Value>7</Value>
    </TaxCatchAll>
    <TaxKeywordTaxHTField xmlns="2983a6ff-8f90-41b3-9614-eafa3388d6b1">
      <Terms xmlns="http://schemas.microsoft.com/office/infopath/2007/PartnerControls"/>
    </TaxKeywordTaxHTField>
    <SNFShortDescription xmlns="c070a764-005a-48b7-9ac9-a2251b1c5df4" xsi:nil="true"/>
    <MP_UserTags xmlns="2983a6ff-8f90-41b3-9614-eafa3388d6b1" xsi:nil="true"/>
    <lb36e8d91331443c8d96a585ce1964db xmlns="c070a764-005a-48b7-9ac9-a2251b1c5df4">
      <Terms xmlns="http://schemas.microsoft.com/office/infopath/2007/PartnerControls">
        <TermInfo xmlns="http://schemas.microsoft.com/office/infopath/2007/PartnerControls">
          <TermName xmlns="http://schemas.microsoft.com/office/infopath/2007/PartnerControls">Model</TermName>
          <TermId xmlns="http://schemas.microsoft.com/office/infopath/2007/PartnerControls">3bcd31ef-33dc-46af-9ec9-33aa5ed6587c</TermId>
        </TermInfo>
      </Terms>
    </lb36e8d91331443c8d96a585ce1964db>
    <bcc3e3ea51114e69a24e45c632f36517 xmlns="c070a764-005a-48b7-9ac9-a2251b1c5df4">
      <Terms xmlns="http://schemas.microsoft.com/office/infopath/2007/PartnerControls"/>
    </bcc3e3ea51114e69a24e45c632f36517>
    <_dlc_DocId xmlns="2983a6ff-8f90-41b3-9614-eafa3388d6b1">THEMEN-505-205</_dlc_DocId>
    <_dlc_DocIdUrl xmlns="2983a6ff-8f90-41b3-9614-eafa3388d6b1">
      <Url>https://servo.snf.ch/tr/praesentationen/_layouts/15/DocIdRedir.aspx?ID=THEMEN-505-205</Url>
      <Description>THEMEN-505-205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819C7E4-CB27-49AD-90A3-95F71F4EA2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70a764-005a-48b7-9ac9-a2251b1c5df4"/>
    <ds:schemaRef ds:uri="2983a6ff-8f90-41b3-9614-eafa3388d6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D101D1-137D-4B88-8005-D2B9190E09A0}">
  <ds:schemaRefs>
    <ds:schemaRef ds:uri="http://schemas.microsoft.com/sharepoint/v3/contenttype/forms/url"/>
  </ds:schemaRefs>
</ds:datastoreItem>
</file>

<file path=customXml/itemProps3.xml><?xml version="1.0" encoding="utf-8"?>
<ds:datastoreItem xmlns:ds="http://schemas.openxmlformats.org/officeDocument/2006/customXml" ds:itemID="{4BEFCD5A-45CD-4223-8540-C4F021582906}">
  <ds:schemaRefs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983a6ff-8f90-41b3-9614-eafa3388d6b1"/>
    <ds:schemaRef ds:uri="c070a764-005a-48b7-9ac9-a2251b1c5df4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4501C482-E7AD-4F86-ABE5-4B9EA2E43395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2373821B-030E-4E04-8BD9-E9FF3F02361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Breitbild</PresentationFormat>
  <Paragraphs>79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Times</vt:lpstr>
      <vt:lpstr>Times New Roman</vt:lpstr>
      <vt:lpstr>Verdana</vt:lpstr>
      <vt:lpstr>Wingdings</vt:lpstr>
      <vt:lpstr>Thème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Schweizerischer Nationalfonds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SNF-Folienvorlage, 2018, EN</dc:title>
  <dc:creator>Rossier Céline</dc:creator>
  <cp:lastModifiedBy>WIRTH Katja</cp:lastModifiedBy>
  <cp:revision>306</cp:revision>
  <dcterms:created xsi:type="dcterms:W3CDTF">2018-01-24T07:48:27Z</dcterms:created>
  <dcterms:modified xsi:type="dcterms:W3CDTF">2023-02-20T14:33:32Z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0x0101003B8213B60D2E41E597C4821E72A643A60800C1ED5181E4FDBD41B4C1BCCA30414CB0</vt:lpwstr>
  </property>
  <property fmtid="{D5CDD505-2E9C-101B-9397-08002B2CF9AE}" pid="3" name="_dlc_DocIdItemGuid">
    <vt:lpwstr>1c1a1fcb-ba9f-4824-b5e4-0a89a8cf2a9a</vt:lpwstr>
  </property>
  <property fmtid="{D5CDD505-2E9C-101B-9397-08002B2CF9AE}" pid="4" name="TaxKeyword">
    <vt:lpwstr/>
  </property>
  <property fmtid="{D5CDD505-2E9C-101B-9397-08002B2CF9AE}" pid="5" name="SNFFreeTerms">
    <vt:lpwstr/>
  </property>
  <property fmtid="{D5CDD505-2E9C-101B-9397-08002B2CF9AE}" pid="6" name="SNFDocClassification">
    <vt:lpwstr>2;#Internal|2098cfe7-2597-4f0f-a7af-aa727bff47ef</vt:lpwstr>
  </property>
  <property fmtid="{D5CDD505-2E9C-101B-9397-08002B2CF9AE}" pid="7" name="SNFSiteWords1">
    <vt:lpwstr>1598;#Folien SNF|ff26a946-f900-4107-9596-4ae28f484d36</vt:lpwstr>
  </property>
  <property fmtid="{D5CDD505-2E9C-101B-9397-08002B2CF9AE}" pid="8" name="SNFDocType">
    <vt:lpwstr>7;#Model|3bcd31ef-33dc-46af-9ec9-33aa5ed6587c</vt:lpwstr>
  </property>
  <property fmtid="{D5CDD505-2E9C-101B-9397-08002B2CF9AE}" pid="9" name="SNFDocLanguage">
    <vt:lpwstr>12;#EN|bb7b4790-ce7c-46fa-b03f-2b2fe92d416d</vt:lpwstr>
  </property>
  <property fmtid="{D5CDD505-2E9C-101B-9397-08002B2CF9AE}" pid="10" name="SNFSiteWords2">
    <vt:lpwstr>4356;#2018|504aae82-6ea3-463d-a961-c0622f0dcb9b</vt:lpwstr>
  </property>
</Properties>
</file>